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 id="2147483684" r:id="rId7"/>
  </p:sldMasterIdLst>
  <p:notesMasterIdLst>
    <p:notesMasterId r:id="rId37"/>
  </p:notesMasterIdLst>
  <p:sldIdLst>
    <p:sldId id="256" r:id="rId8"/>
    <p:sldId id="342" r:id="rId9"/>
    <p:sldId id="259" r:id="rId10"/>
    <p:sldId id="268" r:id="rId11"/>
    <p:sldId id="301" r:id="rId12"/>
    <p:sldId id="303" r:id="rId13"/>
    <p:sldId id="304" r:id="rId14"/>
    <p:sldId id="322" r:id="rId15"/>
    <p:sldId id="306" r:id="rId16"/>
    <p:sldId id="310" r:id="rId17"/>
    <p:sldId id="313" r:id="rId18"/>
    <p:sldId id="312" r:id="rId19"/>
    <p:sldId id="311" r:id="rId20"/>
    <p:sldId id="276" r:id="rId21"/>
    <p:sldId id="314" r:id="rId22"/>
    <p:sldId id="315" r:id="rId23"/>
    <p:sldId id="316" r:id="rId24"/>
    <p:sldId id="317" r:id="rId25"/>
    <p:sldId id="323" r:id="rId26"/>
    <p:sldId id="324" r:id="rId27"/>
    <p:sldId id="325" r:id="rId28"/>
    <p:sldId id="326" r:id="rId29"/>
    <p:sldId id="327" r:id="rId30"/>
    <p:sldId id="328" r:id="rId31"/>
    <p:sldId id="321" r:id="rId32"/>
    <p:sldId id="287" r:id="rId33"/>
    <p:sldId id="343" r:id="rId34"/>
    <p:sldId id="330" r:id="rId35"/>
    <p:sldId id="33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923"/>
    <a:srgbClr val="592A8A"/>
    <a:srgbClr val="4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atherly, Rob" userId="4656c2ba-8938-474d-a1ad-2f53de4cd74d" providerId="ADAL" clId="{488B4F31-EC11-4A4D-8FE2-5A9CAB804F9D}"/>
    <pc:docChg chg="delSld modSld sldOrd">
      <pc:chgData name="Weatherly, Rob" userId="4656c2ba-8938-474d-a1ad-2f53de4cd74d" providerId="ADAL" clId="{488B4F31-EC11-4A4D-8FE2-5A9CAB804F9D}" dt="2022-08-05T20:02:23.873" v="6"/>
      <pc:docMkLst>
        <pc:docMk/>
      </pc:docMkLst>
      <pc:sldChg chg="del">
        <pc:chgData name="Weatherly, Rob" userId="4656c2ba-8938-474d-a1ad-2f53de4cd74d" providerId="ADAL" clId="{488B4F31-EC11-4A4D-8FE2-5A9CAB804F9D}" dt="2022-08-05T20:01:43.740" v="0" actId="47"/>
        <pc:sldMkLst>
          <pc:docMk/>
          <pc:sldMk cId="4063406863" sldId="267"/>
        </pc:sldMkLst>
      </pc:sldChg>
      <pc:sldChg chg="del">
        <pc:chgData name="Weatherly, Rob" userId="4656c2ba-8938-474d-a1ad-2f53de4cd74d" providerId="ADAL" clId="{488B4F31-EC11-4A4D-8FE2-5A9CAB804F9D}" dt="2022-08-05T20:02:03.100" v="1" actId="47"/>
        <pc:sldMkLst>
          <pc:docMk/>
          <pc:sldMk cId="3667145404" sldId="302"/>
        </pc:sldMkLst>
      </pc:sldChg>
      <pc:sldChg chg="del">
        <pc:chgData name="Weatherly, Rob" userId="4656c2ba-8938-474d-a1ad-2f53de4cd74d" providerId="ADAL" clId="{488B4F31-EC11-4A4D-8FE2-5A9CAB804F9D}" dt="2022-08-05T20:02:16.377" v="3" actId="47"/>
        <pc:sldMkLst>
          <pc:docMk/>
          <pc:sldMk cId="736807648" sldId="305"/>
        </pc:sldMkLst>
      </pc:sldChg>
      <pc:sldChg chg="del">
        <pc:chgData name="Weatherly, Rob" userId="4656c2ba-8938-474d-a1ad-2f53de4cd74d" providerId="ADAL" clId="{488B4F31-EC11-4A4D-8FE2-5A9CAB804F9D}" dt="2022-08-05T20:02:15.242" v="2" actId="47"/>
        <pc:sldMkLst>
          <pc:docMk/>
          <pc:sldMk cId="3982609099" sldId="307"/>
        </pc:sldMkLst>
      </pc:sldChg>
      <pc:sldChg chg="del">
        <pc:chgData name="Weatherly, Rob" userId="4656c2ba-8938-474d-a1ad-2f53de4cd74d" providerId="ADAL" clId="{488B4F31-EC11-4A4D-8FE2-5A9CAB804F9D}" dt="2022-08-05T20:02:20.456" v="4" actId="47"/>
        <pc:sldMkLst>
          <pc:docMk/>
          <pc:sldMk cId="2080632879" sldId="309"/>
        </pc:sldMkLst>
      </pc:sldChg>
      <pc:sldChg chg="ord">
        <pc:chgData name="Weatherly, Rob" userId="4656c2ba-8938-474d-a1ad-2f53de4cd74d" providerId="ADAL" clId="{488B4F31-EC11-4A4D-8FE2-5A9CAB804F9D}" dt="2022-08-05T20:02:23.873" v="6"/>
        <pc:sldMkLst>
          <pc:docMk/>
          <pc:sldMk cId="2803675672" sldId="310"/>
        </pc:sldMkLst>
      </pc:sldChg>
      <pc:sldChg chg="del">
        <pc:chgData name="Weatherly, Rob" userId="4656c2ba-8938-474d-a1ad-2f53de4cd74d" providerId="ADAL" clId="{488B4F31-EC11-4A4D-8FE2-5A9CAB804F9D}" dt="2022-08-05T20:01:43.740" v="0" actId="47"/>
        <pc:sldMkLst>
          <pc:docMk/>
          <pc:sldMk cId="2157619897" sldId="335"/>
        </pc:sldMkLst>
      </pc:sldChg>
      <pc:sldChg chg="del">
        <pc:chgData name="Weatherly, Rob" userId="4656c2ba-8938-474d-a1ad-2f53de4cd74d" providerId="ADAL" clId="{488B4F31-EC11-4A4D-8FE2-5A9CAB804F9D}" dt="2022-08-05T20:01:43.740" v="0" actId="47"/>
        <pc:sldMkLst>
          <pc:docMk/>
          <pc:sldMk cId="4024237018" sldId="336"/>
        </pc:sldMkLst>
      </pc:sldChg>
      <pc:sldChg chg="del">
        <pc:chgData name="Weatherly, Rob" userId="4656c2ba-8938-474d-a1ad-2f53de4cd74d" providerId="ADAL" clId="{488B4F31-EC11-4A4D-8FE2-5A9CAB804F9D}" dt="2022-08-05T20:01:43.740" v="0" actId="47"/>
        <pc:sldMkLst>
          <pc:docMk/>
          <pc:sldMk cId="3244337272" sldId="337"/>
        </pc:sldMkLst>
      </pc:sldChg>
      <pc:sldChg chg="del">
        <pc:chgData name="Weatherly, Rob" userId="4656c2ba-8938-474d-a1ad-2f53de4cd74d" providerId="ADAL" clId="{488B4F31-EC11-4A4D-8FE2-5A9CAB804F9D}" dt="2022-08-05T20:01:43.740" v="0" actId="47"/>
        <pc:sldMkLst>
          <pc:docMk/>
          <pc:sldMk cId="2154006512" sldId="340"/>
        </pc:sldMkLst>
      </pc:sldChg>
      <pc:sldChg chg="del">
        <pc:chgData name="Weatherly, Rob" userId="4656c2ba-8938-474d-a1ad-2f53de4cd74d" providerId="ADAL" clId="{488B4F31-EC11-4A4D-8FE2-5A9CAB804F9D}" dt="2022-08-05T20:02:03.100" v="1" actId="47"/>
        <pc:sldMkLst>
          <pc:docMk/>
          <pc:sldMk cId="1910962067" sldId="3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EA6F1-48F5-4C87-9F8D-99C998E1D624}" type="datetimeFigureOut">
              <a:rPr lang="en-US" smtClean="0"/>
              <a:t>8/5/2022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66BF7-8C8C-4812-9E14-3BC8A949CD77}" type="slidenum">
              <a:rPr lang="en-US" smtClean="0"/>
              <a:t>‹#›</a:t>
            </a:fld>
            <a:endParaRPr lang="en-US"/>
          </a:p>
        </p:txBody>
      </p:sp>
    </p:spTree>
    <p:extLst>
      <p:ext uri="{BB962C8B-B14F-4D97-AF65-F5344CB8AC3E}">
        <p14:creationId xmlns:p14="http://schemas.microsoft.com/office/powerpoint/2010/main" val="21678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Dismiss the temps after this slide.</a:t>
            </a:r>
          </a:p>
        </p:txBody>
      </p:sp>
      <p:sp>
        <p:nvSpPr>
          <p:cNvPr id="4" name="Slide Number Placeholder 3"/>
          <p:cNvSpPr>
            <a:spLocks noGrp="1"/>
          </p:cNvSpPr>
          <p:nvPr>
            <p:ph type="sldNum" sz="quarter" idx="5"/>
          </p:nvPr>
        </p:nvSpPr>
        <p:spPr/>
        <p:txBody>
          <a:bodyPr/>
          <a:lstStyle/>
          <a:p>
            <a:fld id="{AD966BF7-8C8C-4812-9E14-3BC8A949CD77}" type="slidenum">
              <a:rPr lang="en-US" smtClean="0"/>
              <a:t>2</a:t>
            </a:fld>
            <a:endParaRPr lang="en-US"/>
          </a:p>
        </p:txBody>
      </p:sp>
    </p:spTree>
    <p:extLst>
      <p:ext uri="{BB962C8B-B14F-4D97-AF65-F5344CB8AC3E}">
        <p14:creationId xmlns:p14="http://schemas.microsoft.com/office/powerpoint/2010/main" val="370622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folder label</a:t>
            </a:r>
          </a:p>
        </p:txBody>
      </p:sp>
      <p:sp>
        <p:nvSpPr>
          <p:cNvPr id="4" name="Slide Number Placeholder 3"/>
          <p:cNvSpPr>
            <a:spLocks noGrp="1"/>
          </p:cNvSpPr>
          <p:nvPr>
            <p:ph type="sldNum" sz="quarter" idx="5"/>
          </p:nvPr>
        </p:nvSpPr>
        <p:spPr/>
        <p:txBody>
          <a:bodyPr/>
          <a:lstStyle/>
          <a:p>
            <a:fld id="{AD966BF7-8C8C-4812-9E14-3BC8A949CD77}" type="slidenum">
              <a:rPr lang="en-US" smtClean="0"/>
              <a:t>5</a:t>
            </a:fld>
            <a:endParaRPr lang="en-US"/>
          </a:p>
        </p:txBody>
      </p:sp>
    </p:spTree>
    <p:extLst>
      <p:ext uri="{BB962C8B-B14F-4D97-AF65-F5344CB8AC3E}">
        <p14:creationId xmlns:p14="http://schemas.microsoft.com/office/powerpoint/2010/main" val="40976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Deposit</a:t>
            </a:r>
          </a:p>
        </p:txBody>
      </p:sp>
      <p:sp>
        <p:nvSpPr>
          <p:cNvPr id="4" name="Slide Number Placeholder 3"/>
          <p:cNvSpPr>
            <a:spLocks noGrp="1"/>
          </p:cNvSpPr>
          <p:nvPr>
            <p:ph type="sldNum" sz="quarter" idx="5"/>
          </p:nvPr>
        </p:nvSpPr>
        <p:spPr/>
        <p:txBody>
          <a:bodyPr/>
          <a:lstStyle/>
          <a:p>
            <a:fld id="{AD966BF7-8C8C-4812-9E14-3BC8A949CD77}" type="slidenum">
              <a:rPr lang="en-US" smtClean="0"/>
              <a:t>6</a:t>
            </a:fld>
            <a:endParaRPr lang="en-US"/>
          </a:p>
        </p:txBody>
      </p:sp>
    </p:spTree>
    <p:extLst>
      <p:ext uri="{BB962C8B-B14F-4D97-AF65-F5344CB8AC3E}">
        <p14:creationId xmlns:p14="http://schemas.microsoft.com/office/powerpoint/2010/main" val="381173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Payroll Information</a:t>
            </a:r>
          </a:p>
        </p:txBody>
      </p:sp>
      <p:sp>
        <p:nvSpPr>
          <p:cNvPr id="4" name="Slide Number Placeholder 3"/>
          <p:cNvSpPr>
            <a:spLocks noGrp="1"/>
          </p:cNvSpPr>
          <p:nvPr>
            <p:ph type="sldNum" sz="quarter" idx="5"/>
          </p:nvPr>
        </p:nvSpPr>
        <p:spPr/>
        <p:txBody>
          <a:bodyPr/>
          <a:lstStyle/>
          <a:p>
            <a:fld id="{AD966BF7-8C8C-4812-9E14-3BC8A949CD77}" type="slidenum">
              <a:rPr lang="en-US" smtClean="0"/>
              <a:t>7</a:t>
            </a:fld>
            <a:endParaRPr lang="en-US"/>
          </a:p>
        </p:txBody>
      </p:sp>
    </p:spTree>
    <p:extLst>
      <p:ext uri="{BB962C8B-B14F-4D97-AF65-F5344CB8AC3E}">
        <p14:creationId xmlns:p14="http://schemas.microsoft.com/office/powerpoint/2010/main" val="389413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 Voluntary Self Identification</a:t>
            </a:r>
          </a:p>
        </p:txBody>
      </p:sp>
      <p:sp>
        <p:nvSpPr>
          <p:cNvPr id="4" name="Slide Number Placeholder 3"/>
          <p:cNvSpPr>
            <a:spLocks noGrp="1"/>
          </p:cNvSpPr>
          <p:nvPr>
            <p:ph type="sldNum" sz="quarter" idx="5"/>
          </p:nvPr>
        </p:nvSpPr>
        <p:spPr/>
        <p:txBody>
          <a:bodyPr/>
          <a:lstStyle/>
          <a:p>
            <a:fld id="{AD966BF7-8C8C-4812-9E14-3BC8A949CD77}" type="slidenum">
              <a:rPr lang="en-US" smtClean="0"/>
              <a:t>8</a:t>
            </a:fld>
            <a:endParaRPr lang="en-US"/>
          </a:p>
        </p:txBody>
      </p:sp>
    </p:spTree>
    <p:extLst>
      <p:ext uri="{BB962C8B-B14F-4D97-AF65-F5344CB8AC3E}">
        <p14:creationId xmlns:p14="http://schemas.microsoft.com/office/powerpoint/2010/main" val="2542980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card</a:t>
            </a:r>
          </a:p>
        </p:txBody>
      </p:sp>
      <p:sp>
        <p:nvSpPr>
          <p:cNvPr id="4" name="Slide Number Placeholder 3"/>
          <p:cNvSpPr>
            <a:spLocks noGrp="1"/>
          </p:cNvSpPr>
          <p:nvPr>
            <p:ph type="sldNum" sz="quarter" idx="5"/>
          </p:nvPr>
        </p:nvSpPr>
        <p:spPr/>
        <p:txBody>
          <a:bodyPr/>
          <a:lstStyle/>
          <a:p>
            <a:fld id="{AD966BF7-8C8C-4812-9E14-3BC8A949CD77}" type="slidenum">
              <a:rPr lang="en-US" smtClean="0"/>
              <a:t>14</a:t>
            </a:fld>
            <a:endParaRPr lang="en-US"/>
          </a:p>
        </p:txBody>
      </p:sp>
    </p:spTree>
    <p:extLst>
      <p:ext uri="{BB962C8B-B14F-4D97-AF65-F5344CB8AC3E}">
        <p14:creationId xmlns:p14="http://schemas.microsoft.com/office/powerpoint/2010/main" val="357830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Parking pass and map</a:t>
            </a:r>
          </a:p>
        </p:txBody>
      </p:sp>
      <p:sp>
        <p:nvSpPr>
          <p:cNvPr id="4" name="Slide Number Placeholder 3"/>
          <p:cNvSpPr>
            <a:spLocks noGrp="1"/>
          </p:cNvSpPr>
          <p:nvPr>
            <p:ph type="sldNum" sz="quarter" idx="5"/>
          </p:nvPr>
        </p:nvSpPr>
        <p:spPr/>
        <p:txBody>
          <a:bodyPr/>
          <a:lstStyle/>
          <a:p>
            <a:fld id="{AD966BF7-8C8C-4812-9E14-3BC8A949CD77}" type="slidenum">
              <a:rPr lang="en-US" smtClean="0"/>
              <a:t>16</a:t>
            </a:fld>
            <a:endParaRPr lang="en-US"/>
          </a:p>
        </p:txBody>
      </p:sp>
    </p:spTree>
    <p:extLst>
      <p:ext uri="{BB962C8B-B14F-4D97-AF65-F5344CB8AC3E}">
        <p14:creationId xmlns:p14="http://schemas.microsoft.com/office/powerpoint/2010/main" val="4101243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FSAB&amp;R flyer</a:t>
            </a:r>
          </a:p>
        </p:txBody>
      </p:sp>
      <p:sp>
        <p:nvSpPr>
          <p:cNvPr id="4" name="Slide Number Placeholder 3"/>
          <p:cNvSpPr>
            <a:spLocks noGrp="1"/>
          </p:cNvSpPr>
          <p:nvPr>
            <p:ph type="sldNum" sz="quarter" idx="5"/>
          </p:nvPr>
        </p:nvSpPr>
        <p:spPr/>
        <p:txBody>
          <a:bodyPr/>
          <a:lstStyle/>
          <a:p>
            <a:fld id="{AD966BF7-8C8C-4812-9E14-3BC8A949CD77}" type="slidenum">
              <a:rPr lang="en-US" smtClean="0"/>
              <a:t>18</a:t>
            </a:fld>
            <a:endParaRPr lang="en-US"/>
          </a:p>
        </p:txBody>
      </p:sp>
    </p:spTree>
    <p:extLst>
      <p:ext uri="{BB962C8B-B14F-4D97-AF65-F5344CB8AC3E}">
        <p14:creationId xmlns:p14="http://schemas.microsoft.com/office/powerpoint/2010/main" val="14644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Activate your Pirate ID, Arts, NEO website</a:t>
            </a:r>
          </a:p>
        </p:txBody>
      </p:sp>
      <p:sp>
        <p:nvSpPr>
          <p:cNvPr id="4" name="Slide Number Placeholder 3"/>
          <p:cNvSpPr>
            <a:spLocks noGrp="1"/>
          </p:cNvSpPr>
          <p:nvPr>
            <p:ph type="sldNum" sz="quarter" idx="5"/>
          </p:nvPr>
        </p:nvSpPr>
        <p:spPr/>
        <p:txBody>
          <a:bodyPr/>
          <a:lstStyle/>
          <a:p>
            <a:fld id="{AD966BF7-8C8C-4812-9E14-3BC8A949CD77}" type="slidenum">
              <a:rPr lang="en-US" smtClean="0"/>
              <a:t>26</a:t>
            </a:fld>
            <a:endParaRPr lang="en-US"/>
          </a:p>
        </p:txBody>
      </p:sp>
    </p:spTree>
    <p:extLst>
      <p:ext uri="{BB962C8B-B14F-4D97-AF65-F5344CB8AC3E}">
        <p14:creationId xmlns:p14="http://schemas.microsoft.com/office/powerpoint/2010/main" val="189003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688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388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786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232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643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559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476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708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156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992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789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E7C5A9-5373-4DA6-87A2-C61169B81EA3}"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222346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E7C5A9-5373-4DA6-87A2-C61169B81EA3}"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1399872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E7C5A9-5373-4DA6-87A2-C61169B81EA3}"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3524252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E7C5A9-5373-4DA6-87A2-C61169B81EA3}"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3204203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E7C5A9-5373-4DA6-87A2-C61169B81EA3}" type="datetimeFigureOut">
              <a:rPr lang="en-US" smtClean="0"/>
              <a:t>8/5/2022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424351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E7C5A9-5373-4DA6-87A2-C61169B81EA3}" type="datetimeFigureOut">
              <a:rPr lang="en-US" smtClean="0"/>
              <a:t>8/5/2022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2706649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7C5A9-5373-4DA6-87A2-C61169B81EA3}" type="datetimeFigureOut">
              <a:rPr lang="en-US" smtClean="0"/>
              <a:t>8/5/2022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163605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E7C5A9-5373-4DA6-87A2-C61169B81EA3}"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406088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E7C5A9-5373-4DA6-87A2-C61169B81EA3}"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370980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E7C5A9-5373-4DA6-87A2-C61169B81EA3}"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3505564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E7C5A9-5373-4DA6-87A2-C61169B81EA3}"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5CC5C-5CD1-467B-A9A2-8D350737B382}" type="slidenum">
              <a:rPr lang="en-US" smtClean="0"/>
              <a:t>‹#›</a:t>
            </a:fld>
            <a:endParaRPr lang="en-US"/>
          </a:p>
        </p:txBody>
      </p:sp>
    </p:spTree>
    <p:extLst>
      <p:ext uri="{BB962C8B-B14F-4D97-AF65-F5344CB8AC3E}">
        <p14:creationId xmlns:p14="http://schemas.microsoft.com/office/powerpoint/2010/main" val="4051219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539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61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51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755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779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00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12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510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743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751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52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8/5/2022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8/5/2022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8/5/2022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8/5/2022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BAEEE-98A4-4380-BB1B-4A7A5AC956AE}"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7DFEB-FBC3-48CF-94D1-6ABB42C6E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628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7C5A9-5373-4DA6-87A2-C61169B81EA3}" type="datetimeFigureOut">
              <a:rPr lang="en-US" smtClean="0"/>
              <a:t>8/5/2022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5CC5C-5CD1-467B-A9A2-8D350737B382}" type="slidenum">
              <a:rPr lang="en-US" smtClean="0"/>
              <a:t>‹#›</a:t>
            </a:fld>
            <a:endParaRPr lang="en-US"/>
          </a:p>
        </p:txBody>
      </p:sp>
    </p:spTree>
    <p:extLst>
      <p:ext uri="{BB962C8B-B14F-4D97-AF65-F5344CB8AC3E}">
        <p14:creationId xmlns:p14="http://schemas.microsoft.com/office/powerpoint/2010/main" val="3264103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1594E-19C6-45ED-90D3-D69FCFE0847D}" type="datetimeFigureOut">
              <a:rPr lang="en-US" smtClean="0">
                <a:solidFill>
                  <a:prstClr val="black">
                    <a:tint val="75000"/>
                  </a:prstClr>
                </a:solidFill>
              </a:rPr>
              <a:pPr/>
              <a:t>8/5/2022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A849A-C4B6-4AAA-B672-C1E2B651FE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6078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Layout" Target="../slideLayouts/slideLayout40.xml"/><Relationship Id="rId1" Type="http://schemas.openxmlformats.org/officeDocument/2006/relationships/video" Target="https://www.youtube.com/embed/K6b80Lhb3kg?feature=oembed"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Layout" Target="../slideLayouts/slideLayout40.xml"/><Relationship Id="rId1" Type="http://schemas.openxmlformats.org/officeDocument/2006/relationships/video" Target="https://www.youtube.com/embed/54mYyp4NFSM?feature=oembed"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Layout" Target="../slideLayouts/slideLayout7.xml"/><Relationship Id="rId1" Type="http://schemas.openxmlformats.org/officeDocument/2006/relationships/video" Target="https://www.youtube.com/embed/NaWF_c9Jny8?feature=oembed"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parking.ecu.edu/"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arking.ecu.edu/faculty-staff-2021-22/"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1card.ecu.edu/"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zKAonxV9uU4?feature=oembed" TargetMode="External"/><Relationship Id="rId5" Type="http://schemas.openxmlformats.org/officeDocument/2006/relationships/image" Target="../media/image5.jpe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hyperlink" Target="https://humanresources.ecu.edu/benefits/educational-assistance/"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taffsenate.ecu.edu/pirateperks/" TargetMode="Externa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crw.ecu.edu/" TargetMode="External"/><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hyperlink" Target="https://humanresources.ecu.edu/employee-relations/faculty-and-staff-assistance-program/" TargetMode="External"/><Relationship Id="rId2" Type="http://schemas.openxmlformats.org/officeDocument/2006/relationships/slideLayout" Target="../slideLayouts/slideLayout7.xml"/><Relationship Id="rId1" Type="http://schemas.openxmlformats.org/officeDocument/2006/relationships/video" Target="https://www.youtube.com/embed/N4UGlVp6XtU?feature=oembed" TargetMode="Externa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newemployee.ecu.edu/"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s://in5d.com/a-spiritual-to-do-list-while-youre-still-here/" TargetMode="External"/><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tiff"/><Relationship Id="rId1" Type="http://schemas.openxmlformats.org/officeDocument/2006/relationships/slideLayout" Target="../slideLayouts/slideLayout29.xml"/><Relationship Id="rId4" Type="http://schemas.openxmlformats.org/officeDocument/2006/relationships/hyperlink" Target="mailto:brannp18@ecu.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hyperlink" Target="mailto:hajtovikm19@ecu.edu" TargetMode="External"/><Relationship Id="rId3" Type="http://schemas.openxmlformats.org/officeDocument/2006/relationships/image" Target="../media/image6.jpeg"/><Relationship Id="rId7" Type="http://schemas.openxmlformats.org/officeDocument/2006/relationships/hyperlink" Target="mailto:carrawayc16@ecu.edu" TargetMode="External"/><Relationship Id="rId2" Type="http://schemas.openxmlformats.org/officeDocument/2006/relationships/image" Target="../media/image4.tiff"/><Relationship Id="rId1" Type="http://schemas.openxmlformats.org/officeDocument/2006/relationships/slideLayout" Target="../slideLayouts/slideLayout7.xml"/><Relationship Id="rId6" Type="http://schemas.openxmlformats.org/officeDocument/2006/relationships/hyperlink" Target="mailto:weatherlyr19@ecu.edu"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O8SFJ_64_ZI?feature=oembed" TargetMode="Externa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humanresources.ecu.edu/policie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7418" y="5335336"/>
            <a:ext cx="3125880" cy="1144388"/>
          </a:xfrm>
          <a:prstGeom prst="rect">
            <a:avLst/>
          </a:prstGeom>
        </p:spPr>
      </p:pic>
      <p:sp>
        <p:nvSpPr>
          <p:cNvPr id="7" name="TextBox 6">
            <a:extLst>
              <a:ext uri="{FF2B5EF4-FFF2-40B4-BE49-F238E27FC236}">
                <a16:creationId xmlns:a16="http://schemas.microsoft.com/office/drawing/2014/main" id="{9FCFFF11-DB95-4682-A79A-3808C1EF0589}"/>
              </a:ext>
            </a:extLst>
          </p:cNvPr>
          <p:cNvSpPr txBox="1"/>
          <p:nvPr/>
        </p:nvSpPr>
        <p:spPr>
          <a:xfrm>
            <a:off x="5747208" y="5030367"/>
            <a:ext cx="6020864" cy="1754326"/>
          </a:xfrm>
          <a:prstGeom prst="rect">
            <a:avLst/>
          </a:prstGeom>
          <a:noFill/>
        </p:spPr>
        <p:txBody>
          <a:bodyPr wrap="square" rtlCol="0">
            <a:spAutoFit/>
          </a:bodyPr>
          <a:lstStyle/>
          <a:p>
            <a:pPr algn="r"/>
            <a:r>
              <a:rPr lang="en-US" sz="5400" b="1" dirty="0">
                <a:solidFill>
                  <a:srgbClr val="FEC923"/>
                </a:solidFill>
                <a:latin typeface="Avenir Next LT Pro" panose="020B0504020202020204" pitchFamily="34" charset="0"/>
              </a:rPr>
              <a:t>New Employee </a:t>
            </a:r>
          </a:p>
          <a:p>
            <a:pPr algn="r"/>
            <a:r>
              <a:rPr lang="en-US" sz="5400" b="1" dirty="0">
                <a:solidFill>
                  <a:srgbClr val="FEC923"/>
                </a:solidFill>
                <a:latin typeface="Avenir Next LT Pro" panose="020B0504020202020204" pitchFamily="34" charset="0"/>
              </a:rPr>
              <a:t>Orientation</a:t>
            </a:r>
          </a:p>
        </p:txBody>
      </p:sp>
    </p:spTree>
    <p:extLst>
      <p:ext uri="{BB962C8B-B14F-4D97-AF65-F5344CB8AC3E}">
        <p14:creationId xmlns:p14="http://schemas.microsoft.com/office/powerpoint/2010/main" val="158063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969725" y="3428999"/>
            <a:ext cx="6233161" cy="3429001"/>
          </a:xfrm>
          <a:prstGeom prst="rect">
            <a:avLst/>
          </a:prstGeom>
          <a:solidFill>
            <a:srgbClr val="592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0" y="3447536"/>
            <a:ext cx="5947953" cy="3410464"/>
          </a:xfrm>
          <a:prstGeom prst="rect">
            <a:avLst/>
          </a:prstGeom>
          <a:solidFill>
            <a:srgbClr val="FEC9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58839" y="-2"/>
            <a:ext cx="6233161" cy="3410464"/>
          </a:xfrm>
          <a:prstGeom prst="rect">
            <a:avLst/>
          </a:prstGeom>
          <a:solidFill>
            <a:srgbClr val="FEC9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0886" y="0"/>
            <a:ext cx="5958839" cy="3410464"/>
          </a:xfrm>
          <a:prstGeom prst="rect">
            <a:avLst/>
          </a:prstGeom>
          <a:solidFill>
            <a:srgbClr val="592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p:cNvCxnSpPr/>
          <p:nvPr/>
        </p:nvCxnSpPr>
        <p:spPr>
          <a:xfrm>
            <a:off x="0" y="3410465"/>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5947953" y="-2"/>
            <a:ext cx="10886" cy="68580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89260" y="274068"/>
            <a:ext cx="530664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92A8A"/>
                </a:solidFill>
                <a:effectLst/>
                <a:uLnTx/>
                <a:uFillTx/>
                <a:latin typeface="Avenir Next LT Pro" panose="020B0504020202020204" pitchFamily="34" charset="0"/>
              </a:rPr>
              <a:t>Maximize Student Success</a:t>
            </a:r>
          </a:p>
        </p:txBody>
      </p:sp>
      <p:sp>
        <p:nvSpPr>
          <p:cNvPr id="15" name="TextBox 14"/>
          <p:cNvSpPr txBox="1"/>
          <p:nvPr/>
        </p:nvSpPr>
        <p:spPr>
          <a:xfrm>
            <a:off x="1186539" y="3721607"/>
            <a:ext cx="356398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92A8A"/>
                </a:solidFill>
                <a:effectLst/>
                <a:uLnTx/>
                <a:uFillTx/>
                <a:latin typeface="Avenir Next LT Pro" panose="020B0504020202020204" pitchFamily="34" charset="0"/>
              </a:rPr>
              <a:t>Serve the Public</a:t>
            </a:r>
          </a:p>
        </p:txBody>
      </p:sp>
      <p:sp>
        <p:nvSpPr>
          <p:cNvPr id="12" name="TextBox 11"/>
          <p:cNvSpPr txBox="1"/>
          <p:nvPr/>
        </p:nvSpPr>
        <p:spPr>
          <a:xfrm>
            <a:off x="6196259" y="3684532"/>
            <a:ext cx="575831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EC923"/>
                </a:solidFill>
                <a:effectLst/>
                <a:uLnTx/>
                <a:uFillTx/>
                <a:latin typeface="Avenir Next LT Pro" panose="020B0504020202020204" pitchFamily="34" charset="0"/>
              </a:rPr>
              <a:t>Lead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EC923"/>
                </a:solidFill>
                <a:effectLst/>
                <a:uLnTx/>
                <a:uFillTx/>
                <a:latin typeface="Avenir Next LT Pro" panose="020B0504020202020204" pitchFamily="34" charset="0"/>
              </a:rPr>
              <a:t>Regional Transformation</a:t>
            </a:r>
          </a:p>
        </p:txBody>
      </p:sp>
      <p:pic>
        <p:nvPicPr>
          <p:cNvPr id="20" name="Picture 4" descr="Image result for peedee the pira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7225" y="2396046"/>
            <a:ext cx="1905000" cy="202882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B0F0A07-BF54-4157-801E-EECEC065D5AA}"/>
              </a:ext>
            </a:extLst>
          </p:cNvPr>
          <p:cNvSpPr txBox="1"/>
          <p:nvPr/>
        </p:nvSpPr>
        <p:spPr>
          <a:xfrm>
            <a:off x="647387" y="731863"/>
            <a:ext cx="4642289" cy="1938992"/>
          </a:xfrm>
          <a:prstGeom prst="rect">
            <a:avLst/>
          </a:prstGeom>
          <a:noFill/>
        </p:spPr>
        <p:txBody>
          <a:bodyPr wrap="square" lIns="91440" tIns="45720" rIns="91440" bIns="45720" rtlCol="0" anchor="t">
            <a:spAutoFit/>
          </a:bodyPr>
          <a:lstStyle/>
          <a:p>
            <a:pPr algn="ctr" defTabSz="914400">
              <a:defRPr/>
            </a:pPr>
            <a:r>
              <a:rPr lang="en-US" sz="6000" b="1" i="1">
                <a:solidFill>
                  <a:schemeClr val="bg1"/>
                </a:solidFill>
                <a:latin typeface="Avenir Next LT Pro"/>
              </a:rPr>
              <a:t>"</a:t>
            </a:r>
            <a:r>
              <a:rPr lang="en-US" sz="6000" b="1" i="1" err="1">
                <a:solidFill>
                  <a:schemeClr val="bg1"/>
                </a:solidFill>
                <a:latin typeface="Avenir Next LT Pro"/>
              </a:rPr>
              <a:t>Servire</a:t>
            </a:r>
            <a:r>
              <a:rPr lang="en-US" sz="6000" b="1" i="1">
                <a:solidFill>
                  <a:schemeClr val="bg1"/>
                </a:solidFill>
                <a:latin typeface="Avenir Next LT Pro"/>
              </a:rPr>
              <a:t>”</a:t>
            </a:r>
          </a:p>
          <a:p>
            <a:pPr lvl="0" algn="ctr" defTabSz="914400">
              <a:defRPr/>
            </a:pPr>
            <a:r>
              <a:rPr lang="en-US" sz="6000" b="1">
                <a:solidFill>
                  <a:schemeClr val="bg1"/>
                </a:solidFill>
                <a:latin typeface="Avenir Next LT Pro"/>
              </a:rPr>
              <a:t>To Serve</a:t>
            </a:r>
          </a:p>
        </p:txBody>
      </p:sp>
    </p:spTree>
    <p:extLst>
      <p:ext uri="{BB962C8B-B14F-4D97-AF65-F5344CB8AC3E}">
        <p14:creationId xmlns:p14="http://schemas.microsoft.com/office/powerpoint/2010/main" val="280367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0A55A4-BF70-4D97-8714-3D0D49C35D89}"/>
              </a:ext>
            </a:extLst>
          </p:cNvPr>
          <p:cNvSpPr txBox="1"/>
          <p:nvPr/>
        </p:nvSpPr>
        <p:spPr>
          <a:xfrm>
            <a:off x="2021542" y="334671"/>
            <a:ext cx="820270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10" name="TextBox 9">
            <a:extLst>
              <a:ext uri="{FF2B5EF4-FFF2-40B4-BE49-F238E27FC236}">
                <a16:creationId xmlns:a16="http://schemas.microsoft.com/office/drawing/2014/main" id="{A9346345-9C5C-41BE-9A1A-0E20CC1B96A6}"/>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p>
        </p:txBody>
      </p:sp>
      <p:pic>
        <p:nvPicPr>
          <p:cNvPr id="11" name="Picture 10">
            <a:extLst>
              <a:ext uri="{FF2B5EF4-FFF2-40B4-BE49-F238E27FC236}">
                <a16:creationId xmlns:a16="http://schemas.microsoft.com/office/drawing/2014/main" id="{9F4E2F0A-E4F0-4551-A535-23EDF6EAC6B1}"/>
              </a:ext>
            </a:extLst>
          </p:cNvPr>
          <p:cNvPicPr>
            <a:picLocks noChangeAspect="1"/>
          </p:cNvPicPr>
          <p:nvPr/>
        </p:nvPicPr>
        <p:blipFill>
          <a:blip r:embed="rId3"/>
          <a:stretch>
            <a:fillRect/>
          </a:stretch>
        </p:blipFill>
        <p:spPr>
          <a:xfrm>
            <a:off x="10615229" y="6334782"/>
            <a:ext cx="1278763" cy="468157"/>
          </a:xfrm>
          <a:prstGeom prst="rect">
            <a:avLst/>
          </a:prstGeom>
        </p:spPr>
      </p:pic>
      <p:pic>
        <p:nvPicPr>
          <p:cNvPr id="2" name="Online Media 1" title="Winning at Entrepreneurship">
            <a:hlinkClick r:id="" action="ppaction://media"/>
            <a:extLst>
              <a:ext uri="{FF2B5EF4-FFF2-40B4-BE49-F238E27FC236}">
                <a16:creationId xmlns:a16="http://schemas.microsoft.com/office/drawing/2014/main" id="{143A134D-1C9B-4FAD-A0C8-7593F369CF0A}"/>
              </a:ext>
            </a:extLst>
          </p:cNvPr>
          <p:cNvPicPr>
            <a:picLocks noRot="1" noChangeAspect="1"/>
          </p:cNvPicPr>
          <p:nvPr>
            <a:videoFile r:link="rId1"/>
          </p:nvPr>
        </p:nvPicPr>
        <p:blipFill>
          <a:blip r:embed="rId4"/>
          <a:stretch>
            <a:fillRect/>
          </a:stretch>
        </p:blipFill>
        <p:spPr>
          <a:xfrm>
            <a:off x="609948" y="45890"/>
            <a:ext cx="10972103" cy="61992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543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0A55A4-BF70-4D97-8714-3D0D49C35D89}"/>
              </a:ext>
            </a:extLst>
          </p:cNvPr>
          <p:cNvSpPr txBox="1"/>
          <p:nvPr/>
        </p:nvSpPr>
        <p:spPr>
          <a:xfrm>
            <a:off x="2021542" y="334671"/>
            <a:ext cx="820270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10" name="TextBox 9">
            <a:extLst>
              <a:ext uri="{FF2B5EF4-FFF2-40B4-BE49-F238E27FC236}">
                <a16:creationId xmlns:a16="http://schemas.microsoft.com/office/drawing/2014/main" id="{A9346345-9C5C-41BE-9A1A-0E20CC1B96A6}"/>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p>
        </p:txBody>
      </p:sp>
      <p:pic>
        <p:nvPicPr>
          <p:cNvPr id="11" name="Picture 10">
            <a:extLst>
              <a:ext uri="{FF2B5EF4-FFF2-40B4-BE49-F238E27FC236}">
                <a16:creationId xmlns:a16="http://schemas.microsoft.com/office/drawing/2014/main" id="{9F4E2F0A-E4F0-4551-A535-23EDF6EAC6B1}"/>
              </a:ext>
            </a:extLst>
          </p:cNvPr>
          <p:cNvPicPr>
            <a:picLocks noChangeAspect="1"/>
          </p:cNvPicPr>
          <p:nvPr/>
        </p:nvPicPr>
        <p:blipFill>
          <a:blip r:embed="rId3"/>
          <a:stretch>
            <a:fillRect/>
          </a:stretch>
        </p:blipFill>
        <p:spPr>
          <a:xfrm>
            <a:off x="10615229" y="6334782"/>
            <a:ext cx="1278763" cy="468157"/>
          </a:xfrm>
          <a:prstGeom prst="rect">
            <a:avLst/>
          </a:prstGeom>
        </p:spPr>
      </p:pic>
      <p:pic>
        <p:nvPicPr>
          <p:cNvPr id="4" name="Online Media 3" title="Researching for Better Movement">
            <a:hlinkClick r:id="" action="ppaction://media"/>
            <a:extLst>
              <a:ext uri="{FF2B5EF4-FFF2-40B4-BE49-F238E27FC236}">
                <a16:creationId xmlns:a16="http://schemas.microsoft.com/office/drawing/2014/main" id="{E941229F-8D7B-4409-86A1-4511A8761F72}"/>
              </a:ext>
            </a:extLst>
          </p:cNvPr>
          <p:cNvPicPr>
            <a:picLocks noRot="1" noChangeAspect="1"/>
          </p:cNvPicPr>
          <p:nvPr>
            <a:videoFile r:link="rId1"/>
          </p:nvPr>
        </p:nvPicPr>
        <p:blipFill>
          <a:blip r:embed="rId4"/>
          <a:stretch>
            <a:fillRect/>
          </a:stretch>
        </p:blipFill>
        <p:spPr>
          <a:xfrm>
            <a:off x="718263" y="137896"/>
            <a:ext cx="10809262" cy="61072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43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0A55A4-BF70-4D97-8714-3D0D49C35D89}"/>
              </a:ext>
            </a:extLst>
          </p:cNvPr>
          <p:cNvSpPr txBox="1"/>
          <p:nvPr/>
        </p:nvSpPr>
        <p:spPr>
          <a:xfrm>
            <a:off x="2021542" y="334671"/>
            <a:ext cx="820270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10" name="TextBox 9">
            <a:extLst>
              <a:ext uri="{FF2B5EF4-FFF2-40B4-BE49-F238E27FC236}">
                <a16:creationId xmlns:a16="http://schemas.microsoft.com/office/drawing/2014/main" id="{A9346345-9C5C-41BE-9A1A-0E20CC1B96A6}"/>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p>
        </p:txBody>
      </p:sp>
      <p:pic>
        <p:nvPicPr>
          <p:cNvPr id="11" name="Picture 10">
            <a:extLst>
              <a:ext uri="{FF2B5EF4-FFF2-40B4-BE49-F238E27FC236}">
                <a16:creationId xmlns:a16="http://schemas.microsoft.com/office/drawing/2014/main" id="{9F4E2F0A-E4F0-4551-A535-23EDF6EAC6B1}"/>
              </a:ext>
            </a:extLst>
          </p:cNvPr>
          <p:cNvPicPr>
            <a:picLocks noChangeAspect="1"/>
          </p:cNvPicPr>
          <p:nvPr/>
        </p:nvPicPr>
        <p:blipFill>
          <a:blip r:embed="rId3"/>
          <a:stretch>
            <a:fillRect/>
          </a:stretch>
        </p:blipFill>
        <p:spPr>
          <a:xfrm>
            <a:off x="10615229" y="6334782"/>
            <a:ext cx="1278763" cy="468157"/>
          </a:xfrm>
          <a:prstGeom prst="rect">
            <a:avLst/>
          </a:prstGeom>
        </p:spPr>
      </p:pic>
      <p:pic>
        <p:nvPicPr>
          <p:cNvPr id="3" name="Online Media 2" title="ECU delivers health care to rural and underserved communities">
            <a:hlinkClick r:id="" action="ppaction://media"/>
            <a:extLst>
              <a:ext uri="{FF2B5EF4-FFF2-40B4-BE49-F238E27FC236}">
                <a16:creationId xmlns:a16="http://schemas.microsoft.com/office/drawing/2014/main" id="{70BED879-E7B6-4464-A91A-2E0FF3358C5B}"/>
              </a:ext>
            </a:extLst>
          </p:cNvPr>
          <p:cNvPicPr>
            <a:picLocks noRot="1" noChangeAspect="1"/>
          </p:cNvPicPr>
          <p:nvPr>
            <a:videoFile r:link="rId1"/>
          </p:nvPr>
        </p:nvPicPr>
        <p:blipFill>
          <a:blip r:embed="rId4"/>
          <a:stretch>
            <a:fillRect/>
          </a:stretch>
        </p:blipFill>
        <p:spPr>
          <a:xfrm>
            <a:off x="609949" y="55061"/>
            <a:ext cx="10972102" cy="61992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58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53229" y="1613118"/>
            <a:ext cx="9630596" cy="3631763"/>
          </a:xfrm>
          <a:prstGeom prst="rect">
            <a:avLst/>
          </a:prstGeom>
          <a:solidFill>
            <a:schemeClr val="bg1">
              <a:alpha val="75000"/>
            </a:schemeClr>
          </a:solidFill>
          <a:effectLst>
            <a:softEdge rad="1651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b="1" dirty="0">
                <a:solidFill>
                  <a:srgbClr val="592A8A"/>
                </a:solidFill>
                <a:latin typeface="Avenir Next LT Pro" panose="020B0504020202020204" pitchFamily="34" charset="0"/>
              </a:rPr>
              <a:t>ECU Resources</a:t>
            </a:r>
            <a:endParaRPr kumimoji="0" lang="en-US" sz="11500" b="1" i="0" u="none" strike="noStrike" kern="1200" cap="none" spc="0" normalizeH="0" baseline="0" noProof="0" dirty="0">
              <a:ln>
                <a:noFill/>
              </a:ln>
              <a:solidFill>
                <a:srgbClr val="592A8A"/>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994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4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4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182809" y="2288868"/>
            <a:ext cx="3201414" cy="2084156"/>
          </a:xfrm>
        </p:spPr>
        <p:txBody>
          <a:bodyPr vert="horz" lIns="91440" tIns="45720" rIns="91440" bIns="45720" rtlCol="0" anchor="b">
            <a:normAutofit/>
          </a:bodyPr>
          <a:lstStyle/>
          <a:p>
            <a:r>
              <a:rPr lang="en-US" b="1" dirty="0">
                <a:solidFill>
                  <a:srgbClr val="FEC923"/>
                </a:solidFill>
                <a:latin typeface="Avenir Next LT Pro" panose="020B0504020202020204" pitchFamily="34" charset="0"/>
              </a:rPr>
              <a:t>New Employee Checklist</a:t>
            </a:r>
          </a:p>
        </p:txBody>
      </p:sp>
      <p:sp>
        <p:nvSpPr>
          <p:cNvPr id="4" name="Content Placeholder 3">
            <a:extLst>
              <a:ext uri="{FF2B5EF4-FFF2-40B4-BE49-F238E27FC236}">
                <a16:creationId xmlns:a16="http://schemas.microsoft.com/office/drawing/2014/main" id="{61AE38E3-C0C4-46ED-B3B8-CBDB08C7FA31}"/>
              </a:ext>
            </a:extLst>
          </p:cNvPr>
          <p:cNvSpPr>
            <a:spLocks noGrp="1"/>
          </p:cNvSpPr>
          <p:nvPr>
            <p:ph idx="1"/>
          </p:nvPr>
        </p:nvSpPr>
        <p:spPr>
          <a:xfrm>
            <a:off x="4536717" y="487530"/>
            <a:ext cx="4153152" cy="6352921"/>
          </a:xfrm>
        </p:spPr>
        <p:txBody>
          <a:bodyPr anchor="ctr">
            <a:normAutofit/>
          </a:bodyPr>
          <a:lstStyle/>
          <a:p>
            <a:pPr marL="0" indent="0">
              <a:buNone/>
            </a:pPr>
            <a:r>
              <a:rPr lang="en-US" sz="4800" dirty="0">
                <a:latin typeface="Avenir Next LT Pro" panose="020B0504020202020204" pitchFamily="34" charset="0"/>
              </a:rPr>
              <a:t>Checklist For Your First:</a:t>
            </a:r>
          </a:p>
          <a:p>
            <a:pPr>
              <a:buFont typeface="Wingdings" panose="05000000000000000000" pitchFamily="2" charset="2"/>
              <a:buChar char="ü"/>
            </a:pPr>
            <a:r>
              <a:rPr lang="en-US" sz="3200" dirty="0">
                <a:latin typeface="Avenir Next LT Pro" panose="020B0504020202020204" pitchFamily="34" charset="0"/>
              </a:rPr>
              <a:t>10 days</a:t>
            </a:r>
          </a:p>
          <a:p>
            <a:pPr>
              <a:buFont typeface="Wingdings" panose="05000000000000000000" pitchFamily="2" charset="2"/>
              <a:buChar char="ü"/>
            </a:pPr>
            <a:r>
              <a:rPr lang="en-US" sz="3200" dirty="0">
                <a:latin typeface="Avenir Next LT Pro" panose="020B0504020202020204" pitchFamily="34" charset="0"/>
              </a:rPr>
              <a:t>30 days</a:t>
            </a:r>
          </a:p>
          <a:p>
            <a:pPr>
              <a:buFont typeface="Wingdings" panose="05000000000000000000" pitchFamily="2" charset="2"/>
              <a:buChar char="ü"/>
            </a:pPr>
            <a:r>
              <a:rPr lang="en-US" sz="3200" dirty="0">
                <a:latin typeface="Avenir Next LT Pro" panose="020B0504020202020204" pitchFamily="34" charset="0"/>
              </a:rPr>
              <a:t>60 days</a:t>
            </a:r>
          </a:p>
          <a:p>
            <a:pPr>
              <a:buFont typeface="Wingdings" panose="05000000000000000000" pitchFamily="2" charset="2"/>
              <a:buChar char="ü"/>
            </a:pPr>
            <a:r>
              <a:rPr lang="en-US" sz="3200" dirty="0">
                <a:latin typeface="Avenir Next LT Pro" panose="020B0504020202020204" pitchFamily="34" charset="0"/>
              </a:rPr>
              <a:t>90 days</a:t>
            </a:r>
          </a:p>
          <a:p>
            <a:pPr>
              <a:buFont typeface="Wingdings" panose="05000000000000000000" pitchFamily="2" charset="2"/>
              <a:buChar char="ü"/>
            </a:pPr>
            <a:r>
              <a:rPr lang="en-US" sz="3200" dirty="0">
                <a:latin typeface="Avenir Next LT Pro" panose="020B0504020202020204" pitchFamily="34" charset="0"/>
              </a:rPr>
              <a:t>End of Probationary Period (if applicable)</a:t>
            </a:r>
          </a:p>
          <a:p>
            <a:pPr marL="0" indent="0">
              <a:buNone/>
            </a:pPr>
            <a:endParaRPr lang="en-US" dirty="0"/>
          </a:p>
        </p:txBody>
      </p:sp>
      <p:pic>
        <p:nvPicPr>
          <p:cNvPr id="8" name="Picture 7">
            <a:extLst>
              <a:ext uri="{FF2B5EF4-FFF2-40B4-BE49-F238E27FC236}">
                <a16:creationId xmlns:a16="http://schemas.microsoft.com/office/drawing/2014/main" id="{E5650AA4-0B8E-4D76-B2C1-DF32815701DF}"/>
              </a:ext>
            </a:extLst>
          </p:cNvPr>
          <p:cNvPicPr>
            <a:picLocks noChangeAspect="1"/>
          </p:cNvPicPr>
          <p:nvPr/>
        </p:nvPicPr>
        <p:blipFill>
          <a:blip r:embed="rId2"/>
          <a:stretch>
            <a:fillRect/>
          </a:stretch>
        </p:blipFill>
        <p:spPr>
          <a:xfrm>
            <a:off x="9019086" y="369661"/>
            <a:ext cx="2531898" cy="5922571"/>
          </a:xfrm>
          <a:prstGeom prst="rect">
            <a:avLst/>
          </a:prstGeom>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9364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98615" y="2699581"/>
            <a:ext cx="3853402" cy="3071906"/>
          </a:xfrm>
        </p:spPr>
        <p:txBody>
          <a:bodyPr vert="horz" lIns="91440" tIns="45720" rIns="91440" bIns="45720" rtlCol="0" anchor="t">
            <a:normAutofit/>
          </a:bodyPr>
          <a:lstStyle/>
          <a:p>
            <a:r>
              <a:rPr lang="en-US" sz="4000" b="1" kern="1200" dirty="0">
                <a:solidFill>
                  <a:srgbClr val="FEC923"/>
                </a:solidFill>
                <a:latin typeface="Avenir Next LT Pro" panose="020B0504020202020204" pitchFamily="34" charset="0"/>
              </a:rPr>
              <a:t>Parking &amp; Transportation Services</a:t>
            </a:r>
          </a:p>
        </p:txBody>
      </p:sp>
      <p:pic>
        <p:nvPicPr>
          <p:cNvPr id="10" name="Content Placeholder 9" descr="Picture 004">
            <a:hlinkClick r:id="rId3"/>
            <a:extLst>
              <a:ext uri="{FF2B5EF4-FFF2-40B4-BE49-F238E27FC236}">
                <a16:creationId xmlns:a16="http://schemas.microsoft.com/office/drawing/2014/main" id="{28EF8669-3608-4848-A2F8-041917D4C5AC}"/>
              </a:ext>
            </a:extLst>
          </p:cNvPr>
          <p:cNvPicPr>
            <a:picLocks noGrp="1" noChangeAspect="1" noChangeArrowheads="1"/>
          </p:cNvPicPr>
          <p:nvPr>
            <p:ph idx="1"/>
          </p:nvPr>
        </p:nvPicPr>
        <p:blipFill rotWithShape="1">
          <a:blip r:embed="rId4" cstate="hqprint">
            <a:extLst>
              <a:ext uri="{28A0092B-C50C-407E-A947-70E740481C1C}">
                <a14:useLocalDpi xmlns:a14="http://schemas.microsoft.com/office/drawing/2010/main"/>
              </a:ext>
            </a:extLst>
          </a:blip>
          <a:srcRect t="11139" r="9093" b="17518"/>
          <a:stretch/>
        </p:blipFill>
        <p:spPr bwMode="auto">
          <a:xfrm>
            <a:off x="4502428" y="855920"/>
            <a:ext cx="7225748" cy="5146159"/>
          </a:xfrm>
          <a:prstGeom prst="rect">
            <a:avLst/>
          </a:prstGeom>
        </p:spPr>
      </p:pic>
    </p:spTree>
    <p:extLst>
      <p:ext uri="{BB962C8B-B14F-4D97-AF65-F5344CB8AC3E}">
        <p14:creationId xmlns:p14="http://schemas.microsoft.com/office/powerpoint/2010/main" val="105807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102305" y="1728754"/>
            <a:ext cx="3935519" cy="3387497"/>
          </a:xfrm>
        </p:spPr>
        <p:txBody>
          <a:bodyPr vert="horz" lIns="91440" tIns="45720" rIns="91440" bIns="45720" rtlCol="0" anchor="b">
            <a:normAutofit fontScale="90000"/>
          </a:bodyPr>
          <a:lstStyle/>
          <a:p>
            <a:r>
              <a:rPr lang="en-US" sz="4000" b="1" kern="1200" dirty="0">
                <a:solidFill>
                  <a:srgbClr val="FEC923"/>
                </a:solidFill>
                <a:latin typeface="Avenir Next LT Pro" panose="020B0504020202020204" pitchFamily="34" charset="0"/>
              </a:rPr>
              <a:t>Parking &amp; Transportation Services</a:t>
            </a:r>
            <a:br>
              <a:rPr lang="en-US" sz="4000" b="1" kern="1200" dirty="0">
                <a:solidFill>
                  <a:srgbClr val="FEC923"/>
                </a:solidFill>
                <a:latin typeface="Avenir Next LT Pro" panose="020B0504020202020204" pitchFamily="34" charset="0"/>
              </a:rPr>
            </a:br>
            <a:br>
              <a:rPr lang="en-US" sz="4000" b="1" kern="1200" dirty="0">
                <a:solidFill>
                  <a:srgbClr val="FEC923"/>
                </a:solidFill>
                <a:latin typeface="Avenir Next LT Pro" panose="020B0504020202020204" pitchFamily="34" charset="0"/>
              </a:rPr>
            </a:br>
            <a:r>
              <a:rPr lang="en-US" sz="4000" i="1" dirty="0">
                <a:solidFill>
                  <a:schemeClr val="bg1"/>
                </a:solidFill>
                <a:latin typeface="Avenir Next LT Pro" panose="020B0504020202020204" pitchFamily="34" charset="0"/>
              </a:rPr>
              <a:t>Permit Pricing &amp; Payment Options</a:t>
            </a:r>
          </a:p>
        </p:txBody>
      </p:sp>
      <p:sp>
        <p:nvSpPr>
          <p:cNvPr id="4" name="Content Placeholder 3">
            <a:extLst>
              <a:ext uri="{FF2B5EF4-FFF2-40B4-BE49-F238E27FC236}">
                <a16:creationId xmlns:a16="http://schemas.microsoft.com/office/drawing/2014/main" id="{1B341793-AFCB-42A9-A1ED-9BB8D7BA8432}"/>
              </a:ext>
            </a:extLst>
          </p:cNvPr>
          <p:cNvSpPr>
            <a:spLocks noGrp="1"/>
          </p:cNvSpPr>
          <p:nvPr>
            <p:ph idx="1"/>
          </p:nvPr>
        </p:nvSpPr>
        <p:spPr>
          <a:xfrm>
            <a:off x="4251489" y="649480"/>
            <a:ext cx="3638746" cy="5546047"/>
          </a:xfrm>
        </p:spPr>
        <p:txBody>
          <a:bodyPr anchor="ctr">
            <a:normAutofit/>
          </a:bodyPr>
          <a:lstStyle/>
          <a:p>
            <a:pPr marL="0" indent="0">
              <a:buNone/>
            </a:pPr>
            <a:r>
              <a:rPr lang="en-US" sz="2000" b="1" u="sng" dirty="0">
                <a:solidFill>
                  <a:srgbClr val="592A8A"/>
                </a:solidFill>
                <a:latin typeface="Avenir Next LT Pro" panose="020B0504020202020204" pitchFamily="34" charset="0"/>
              </a:rPr>
              <a:t>Permit Prices</a:t>
            </a:r>
          </a:p>
          <a:p>
            <a:pPr marL="690563" lvl="1" indent="-233363"/>
            <a:r>
              <a:rPr lang="en-US" sz="2000" dirty="0">
                <a:latin typeface="Avenir Next LT Pro" panose="020B0504020202020204" pitchFamily="34" charset="0"/>
              </a:rPr>
              <a:t>A Zone - $428.00</a:t>
            </a:r>
          </a:p>
          <a:p>
            <a:pPr marL="690563" lvl="1" indent="-233363"/>
            <a:r>
              <a:rPr lang="en-US" sz="2000" dirty="0">
                <a:latin typeface="Avenir Next LT Pro" panose="020B0504020202020204" pitchFamily="34" charset="0"/>
              </a:rPr>
              <a:t>B Zone - $214.00</a:t>
            </a:r>
          </a:p>
          <a:p>
            <a:pPr marL="690563" lvl="1" indent="-233363"/>
            <a:r>
              <a:rPr lang="en-US" sz="2000" dirty="0">
                <a:latin typeface="Avenir Next LT Pro" panose="020B0504020202020204" pitchFamily="34" charset="0"/>
              </a:rPr>
              <a:t>Parking Deck - $720</a:t>
            </a:r>
          </a:p>
          <a:p>
            <a:pPr marL="690563" lvl="1" indent="-233363"/>
            <a:r>
              <a:rPr lang="en-US" sz="2000" dirty="0">
                <a:latin typeface="Avenir Next LT Pro" panose="020B0504020202020204" pitchFamily="34" charset="0"/>
              </a:rPr>
              <a:t>Permit prices begin pro-rating in October</a:t>
            </a:r>
          </a:p>
          <a:p>
            <a:pPr marL="0" indent="0">
              <a:spcAft>
                <a:spcPts val="0"/>
              </a:spcAft>
              <a:buNone/>
            </a:pPr>
            <a:r>
              <a:rPr lang="en-US" sz="2000" b="1" u="sng" dirty="0">
                <a:solidFill>
                  <a:srgbClr val="592A8A"/>
                </a:solidFill>
                <a:latin typeface="Avenir Next LT Pro" panose="020B0504020202020204" pitchFamily="34" charset="0"/>
              </a:rPr>
              <a:t>Payment Options</a:t>
            </a:r>
          </a:p>
          <a:p>
            <a:pPr marL="800100" lvl="1" indent="-342900"/>
            <a:r>
              <a:rPr lang="en-US" sz="2000" dirty="0">
                <a:latin typeface="Avenir Next LT Pro" panose="020B0504020202020204" pitchFamily="34" charset="0"/>
              </a:rPr>
              <a:t>Online: Payroll Deduction (Perm. Employees only) - Post-tax only or Credit Card (Visa, MasterCard or Discover)</a:t>
            </a:r>
          </a:p>
          <a:p>
            <a:pPr marL="800100" lvl="1" indent="-342900">
              <a:spcAft>
                <a:spcPts val="1200"/>
              </a:spcAft>
            </a:pPr>
            <a:r>
              <a:rPr lang="en-US" sz="2000" dirty="0">
                <a:latin typeface="Avenir Next LT Pro" panose="020B0504020202020204" pitchFamily="34" charset="0"/>
              </a:rPr>
              <a:t>In person: Cash or Check in addition to all of the above online options</a:t>
            </a:r>
          </a:p>
        </p:txBody>
      </p:sp>
      <p:pic>
        <p:nvPicPr>
          <p:cNvPr id="8" name="Picture 7" descr="A person using a computer in a car&#10;&#10;Description automatically generated with low confidence">
            <a:hlinkClick r:id="rId2"/>
            <a:extLst>
              <a:ext uri="{FF2B5EF4-FFF2-40B4-BE49-F238E27FC236}">
                <a16:creationId xmlns:a16="http://schemas.microsoft.com/office/drawing/2014/main" id="{21F32500-78E8-48D1-8038-373C1F5CA904}"/>
              </a:ext>
            </a:extLst>
          </p:cNvPr>
          <p:cNvPicPr>
            <a:picLocks noChangeAspect="1"/>
          </p:cNvPicPr>
          <p:nvPr/>
        </p:nvPicPr>
        <p:blipFill rotWithShape="1">
          <a:blip r:embed="rId3"/>
          <a:srcRect l="42373" r="27863"/>
          <a:stretch/>
        </p:blipFill>
        <p:spPr>
          <a:xfrm>
            <a:off x="8109502" y="10"/>
            <a:ext cx="4082498" cy="6857990"/>
          </a:xfrm>
          <a:prstGeom prst="rect">
            <a:avLst/>
          </a:prstGeom>
        </p:spPr>
      </p:pic>
    </p:spTree>
    <p:extLst>
      <p:ext uri="{BB962C8B-B14F-4D97-AF65-F5344CB8AC3E}">
        <p14:creationId xmlns:p14="http://schemas.microsoft.com/office/powerpoint/2010/main" val="2232553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98614" y="2672210"/>
            <a:ext cx="3558985" cy="756790"/>
          </a:xfrm>
        </p:spPr>
        <p:txBody>
          <a:bodyPr vert="horz" lIns="91440" tIns="45720" rIns="91440" bIns="45720" rtlCol="0" anchor="t">
            <a:normAutofit/>
          </a:bodyPr>
          <a:lstStyle/>
          <a:p>
            <a:r>
              <a:rPr lang="en-US" sz="4800" b="1" kern="1200" dirty="0">
                <a:solidFill>
                  <a:srgbClr val="FEC923"/>
                </a:solidFill>
                <a:latin typeface="Avenir Next LT Pro" panose="020B0504020202020204" pitchFamily="34" charset="0"/>
              </a:rPr>
              <a:t>ECU 1Card</a:t>
            </a:r>
          </a:p>
        </p:txBody>
      </p:sp>
      <p:pic>
        <p:nvPicPr>
          <p:cNvPr id="9" name="Picture 1" descr="Description: Macintosh HD:Users:Marketing:Desktop:1CARD UPDATE:peedee1card.jpg">
            <a:hlinkClick r:id="rId3"/>
            <a:extLst>
              <a:ext uri="{FF2B5EF4-FFF2-40B4-BE49-F238E27FC236}">
                <a16:creationId xmlns:a16="http://schemas.microsoft.com/office/drawing/2014/main" id="{840E089B-45F1-4C48-802E-E7D64C5DAB0C}"/>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a:ext>
            </a:extLst>
          </a:blip>
          <a:srcRect r="6275" b="-2"/>
          <a:stretch/>
        </p:blipFill>
        <p:spPr bwMode="auto">
          <a:xfrm>
            <a:off x="4502428" y="855897"/>
            <a:ext cx="7225748" cy="51462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31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148081" y="1901956"/>
            <a:ext cx="3742441" cy="3071906"/>
          </a:xfrm>
        </p:spPr>
        <p:txBody>
          <a:bodyPr vert="horz" lIns="91440" tIns="45720" rIns="91440" bIns="45720" rtlCol="0" anchor="t">
            <a:noAutofit/>
          </a:bodyPr>
          <a:lstStyle/>
          <a:p>
            <a:r>
              <a:rPr lang="en-US" sz="4000" b="1" kern="1200" dirty="0">
                <a:solidFill>
                  <a:srgbClr val="FEC923"/>
                </a:solidFill>
                <a:latin typeface="Avenir Next LT Pro" panose="020B0504020202020204" pitchFamily="34" charset="0"/>
              </a:rPr>
              <a:t>Information Technology and Computing Services (ITCS)</a:t>
            </a:r>
          </a:p>
        </p:txBody>
      </p:sp>
      <p:sp>
        <p:nvSpPr>
          <p:cNvPr id="11" name="TextBox 10">
            <a:extLst>
              <a:ext uri="{FF2B5EF4-FFF2-40B4-BE49-F238E27FC236}">
                <a16:creationId xmlns:a16="http://schemas.microsoft.com/office/drawing/2014/main" id="{55AB3861-326D-44B7-B825-C711DCF980F0}"/>
              </a:ext>
            </a:extLst>
          </p:cNvPr>
          <p:cNvSpPr txBox="1"/>
          <p:nvPr/>
        </p:nvSpPr>
        <p:spPr>
          <a:xfrm>
            <a:off x="4034469" y="309840"/>
            <a:ext cx="7590957" cy="4083490"/>
          </a:xfrm>
          <a:prstGeom prst="rect">
            <a:avLst/>
          </a:prstGeom>
          <a:noFill/>
        </p:spPr>
        <p:txBody>
          <a:bodyPr wrap="square">
            <a:spAutoFit/>
          </a:bodyPr>
          <a:lstStyle/>
          <a:p>
            <a:pPr marR="0" lvl="2">
              <a:lnSpc>
                <a:spcPct val="107000"/>
              </a:lnSpc>
              <a:spcBef>
                <a:spcPts val="0"/>
              </a:spcBef>
              <a:spcAft>
                <a:spcPts val="0"/>
              </a:spcAft>
            </a:pPr>
            <a:r>
              <a:rPr lang="en-US" sz="3600" b="1"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rPr>
              <a:t>ITCS = Your New Best Friend!</a:t>
            </a:r>
          </a:p>
          <a:p>
            <a:pPr marR="0" lvl="2">
              <a:lnSpc>
                <a:spcPct val="107000"/>
              </a:lnSpc>
              <a:spcBef>
                <a:spcPts val="0"/>
              </a:spcBef>
              <a:spcAft>
                <a:spcPts val="0"/>
              </a:spcAft>
            </a:pPr>
            <a:endParaRPr lang="en-US"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371600" marR="0" lvl="2" indent="-457200">
              <a:lnSpc>
                <a:spcPct val="107000"/>
              </a:lnSpc>
              <a:spcBef>
                <a:spcPts val="0"/>
              </a:spcBef>
              <a:spcAft>
                <a:spcPts val="0"/>
              </a:spcAft>
              <a:buFont typeface="Wingdings" panose="05000000000000000000" pitchFamily="2" charset="2"/>
              <a:buChar char="q"/>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Setting up your computer, access to technology, access to printers</a:t>
            </a:r>
            <a:r>
              <a:rPr lang="en-US" sz="2800" dirty="0">
                <a:latin typeface="Avenir Next LT Pro" panose="020B0504020202020204" pitchFamily="34" charset="0"/>
                <a:ea typeface="Calibri" panose="020F0502020204030204" pitchFamily="34" charset="0"/>
                <a:cs typeface="Times New Roman" panose="02020603050405020304" pitchFamily="18" charset="0"/>
              </a:rPr>
              <a:t>, troubleshooting</a:t>
            </a:r>
            <a:endParaRPr lang="en-US" sz="2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371600" marR="0" lvl="2" indent="-457200">
              <a:lnSpc>
                <a:spcPct val="107000"/>
              </a:lnSpc>
              <a:spcBef>
                <a:spcPts val="0"/>
              </a:spcBef>
              <a:spcAft>
                <a:spcPts val="0"/>
              </a:spcAft>
              <a:buFont typeface="Wingdings" panose="05000000000000000000" pitchFamily="2" charset="2"/>
              <a:buChar char="q"/>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Download free Microsoft Office Software at </a:t>
            </a:r>
            <a:r>
              <a:rPr lang="en-US" sz="2800" u="sng" dirty="0">
                <a:solidFill>
                  <a:srgbClr val="592A8A"/>
                </a:solidFill>
                <a:latin typeface="Avenir Next LT Pro" panose="020B0504020202020204" pitchFamily="34" charset="0"/>
                <a:ea typeface="Calibri" panose="020F0502020204030204" pitchFamily="34" charset="0"/>
                <a:cs typeface="Times New Roman" panose="02020603050405020304" pitchFamily="18" charset="0"/>
              </a:rPr>
              <a:t>pirate365.ecu.edu</a:t>
            </a:r>
            <a:endParaRPr lang="en-US" sz="2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371600" marR="0" lvl="2" indent="-457200">
              <a:lnSpc>
                <a:spcPct val="107000"/>
              </a:lnSpc>
              <a:spcBef>
                <a:spcPts val="0"/>
              </a:spcBef>
              <a:spcAft>
                <a:spcPts val="800"/>
              </a:spcAft>
              <a:buFont typeface="Wingdings" panose="05000000000000000000" pitchFamily="2" charset="2"/>
              <a:buChar char="q"/>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You can download Microsoft office on 5 personal devices</a:t>
            </a:r>
          </a:p>
        </p:txBody>
      </p:sp>
      <p:pic>
        <p:nvPicPr>
          <p:cNvPr id="6" name="Picture 5">
            <a:extLst>
              <a:ext uri="{FF2B5EF4-FFF2-40B4-BE49-F238E27FC236}">
                <a16:creationId xmlns:a16="http://schemas.microsoft.com/office/drawing/2014/main" id="{E05ADF92-AEC1-4060-AB1B-138A77D0E70D}"/>
              </a:ext>
            </a:extLst>
          </p:cNvPr>
          <p:cNvPicPr>
            <a:picLocks noChangeAspect="1"/>
          </p:cNvPicPr>
          <p:nvPr/>
        </p:nvPicPr>
        <p:blipFill>
          <a:blip r:embed="rId2"/>
          <a:stretch>
            <a:fillRect/>
          </a:stretch>
        </p:blipFill>
        <p:spPr>
          <a:xfrm>
            <a:off x="4801624" y="4730430"/>
            <a:ext cx="6662724" cy="1602933"/>
          </a:xfrm>
          <a:prstGeom prst="rect">
            <a:avLst/>
          </a:prstGeom>
        </p:spPr>
      </p:pic>
    </p:spTree>
    <p:extLst>
      <p:ext uri="{BB962C8B-B14F-4D97-AF65-F5344CB8AC3E}">
        <p14:creationId xmlns:p14="http://schemas.microsoft.com/office/powerpoint/2010/main" val="229044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0A55A4-BF70-4D97-8714-3D0D49C35D89}"/>
              </a:ext>
            </a:extLst>
          </p:cNvPr>
          <p:cNvSpPr txBox="1"/>
          <p:nvPr/>
        </p:nvSpPr>
        <p:spPr>
          <a:xfrm>
            <a:off x="2021542" y="334671"/>
            <a:ext cx="8202705" cy="830997"/>
          </a:xfrm>
          <a:prstGeom prst="rect">
            <a:avLst/>
          </a:prstGeom>
          <a:noFill/>
        </p:spPr>
        <p:txBody>
          <a:bodyPr wrap="square" rtlCol="0">
            <a:spAutoFit/>
          </a:bodyPr>
          <a:lstStyle/>
          <a:p>
            <a:pPr algn="ctr"/>
            <a:endParaRPr lang="en-US" sz="4800" b="1">
              <a:latin typeface="Garamond" panose="02020404030301010803" pitchFamily="18" charset="0"/>
            </a:endParaRPr>
          </a:p>
        </p:txBody>
      </p:sp>
      <p:sp>
        <p:nvSpPr>
          <p:cNvPr id="10" name="TextBox 9">
            <a:extLst>
              <a:ext uri="{FF2B5EF4-FFF2-40B4-BE49-F238E27FC236}">
                <a16:creationId xmlns:a16="http://schemas.microsoft.com/office/drawing/2014/main" id="{A9346345-9C5C-41BE-9A1A-0E20CC1B96A6}"/>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11" name="Picture 10">
            <a:extLst>
              <a:ext uri="{FF2B5EF4-FFF2-40B4-BE49-F238E27FC236}">
                <a16:creationId xmlns:a16="http://schemas.microsoft.com/office/drawing/2014/main" id="{9F4E2F0A-E4F0-4551-A535-23EDF6EAC6B1}"/>
              </a:ext>
            </a:extLst>
          </p:cNvPr>
          <p:cNvPicPr>
            <a:picLocks noChangeAspect="1"/>
          </p:cNvPicPr>
          <p:nvPr/>
        </p:nvPicPr>
        <p:blipFill>
          <a:blip r:embed="rId4"/>
          <a:stretch>
            <a:fillRect/>
          </a:stretch>
        </p:blipFill>
        <p:spPr>
          <a:xfrm>
            <a:off x="10615229" y="6334782"/>
            <a:ext cx="1278763" cy="468157"/>
          </a:xfrm>
          <a:prstGeom prst="rect">
            <a:avLst/>
          </a:prstGeom>
        </p:spPr>
      </p:pic>
      <p:pic>
        <p:nvPicPr>
          <p:cNvPr id="3" name="Online Media 2" title="Welcome New Employees!">
            <a:hlinkClick r:id="" action="ppaction://media"/>
            <a:extLst>
              <a:ext uri="{FF2B5EF4-FFF2-40B4-BE49-F238E27FC236}">
                <a16:creationId xmlns:a16="http://schemas.microsoft.com/office/drawing/2014/main" id="{A96952F1-B585-BEC9-1591-16A99CA1B8D8}"/>
              </a:ext>
            </a:extLst>
          </p:cNvPr>
          <p:cNvPicPr>
            <a:picLocks noRot="1" noChangeAspect="1"/>
          </p:cNvPicPr>
          <p:nvPr>
            <a:videoFile r:link="rId1"/>
          </p:nvPr>
        </p:nvPicPr>
        <p:blipFill>
          <a:blip r:embed="rId5"/>
          <a:stretch>
            <a:fillRect/>
          </a:stretch>
        </p:blipFill>
        <p:spPr>
          <a:xfrm>
            <a:off x="293078" y="190990"/>
            <a:ext cx="11517922" cy="59973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381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177052" y="2516312"/>
            <a:ext cx="3684499" cy="3071906"/>
          </a:xfrm>
        </p:spPr>
        <p:txBody>
          <a:bodyPr vert="horz" lIns="91440" tIns="45720" rIns="91440" bIns="45720" rtlCol="0" anchor="t">
            <a:normAutofit/>
          </a:bodyPr>
          <a:lstStyle/>
          <a:p>
            <a:r>
              <a:rPr lang="en-US" sz="4800" b="1" kern="1200" dirty="0">
                <a:solidFill>
                  <a:srgbClr val="FEC923"/>
                </a:solidFill>
                <a:latin typeface="Avenir Next LT Pro" panose="020B0504020202020204" pitchFamily="34" charset="0"/>
              </a:rPr>
              <a:t>Faculty  &amp; Staff</a:t>
            </a:r>
            <a:br>
              <a:rPr lang="en-US" sz="4800" b="1" kern="1200" dirty="0">
                <a:solidFill>
                  <a:srgbClr val="FEC923"/>
                </a:solidFill>
                <a:latin typeface="Avenir Next LT Pro" panose="020B0504020202020204" pitchFamily="34" charset="0"/>
              </a:rPr>
            </a:br>
            <a:r>
              <a:rPr lang="en-US" sz="4800" b="1" kern="1200" dirty="0">
                <a:solidFill>
                  <a:srgbClr val="FEC923"/>
                </a:solidFill>
                <a:latin typeface="Avenir Next LT Pro" panose="020B0504020202020204" pitchFamily="34" charset="0"/>
              </a:rPr>
              <a:t>Meal Plans</a:t>
            </a:r>
          </a:p>
        </p:txBody>
      </p:sp>
      <p:pic>
        <p:nvPicPr>
          <p:cNvPr id="8" name="Picture 7" descr="Text&#10;&#10;Description automatically generated">
            <a:extLst>
              <a:ext uri="{FF2B5EF4-FFF2-40B4-BE49-F238E27FC236}">
                <a16:creationId xmlns:a16="http://schemas.microsoft.com/office/drawing/2014/main" id="{D828629F-0D75-4502-8775-AE557E98F0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7648" y="173292"/>
            <a:ext cx="5441028" cy="6529234"/>
          </a:xfrm>
          <a:prstGeom prst="rect">
            <a:avLst/>
          </a:prstGeom>
          <a:noFill/>
          <a:ln>
            <a:noFill/>
          </a:ln>
        </p:spPr>
      </p:pic>
    </p:spTree>
    <p:extLst>
      <p:ext uri="{BB962C8B-B14F-4D97-AF65-F5344CB8AC3E}">
        <p14:creationId xmlns:p14="http://schemas.microsoft.com/office/powerpoint/2010/main" val="27479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455066" y="2501549"/>
            <a:ext cx="2880828" cy="3071906"/>
          </a:xfrm>
        </p:spPr>
        <p:txBody>
          <a:bodyPr vert="horz" lIns="91440" tIns="45720" rIns="91440" bIns="45720" rtlCol="0" anchor="t">
            <a:normAutofit fontScale="90000"/>
          </a:bodyPr>
          <a:lstStyle/>
          <a:p>
            <a:r>
              <a:rPr lang="en-US" b="1" kern="1200" dirty="0">
                <a:solidFill>
                  <a:srgbClr val="FEC923"/>
                </a:solidFill>
                <a:latin typeface="Avenir Next LT Pro" panose="020B0504020202020204" pitchFamily="34" charset="0"/>
              </a:rPr>
              <a:t>Education Benefits for Faculty &amp; Staff</a:t>
            </a:r>
          </a:p>
        </p:txBody>
      </p:sp>
      <p:sp>
        <p:nvSpPr>
          <p:cNvPr id="11" name="TextBox 10">
            <a:extLst>
              <a:ext uri="{FF2B5EF4-FFF2-40B4-BE49-F238E27FC236}">
                <a16:creationId xmlns:a16="http://schemas.microsoft.com/office/drawing/2014/main" id="{903C265C-CB10-4430-83C4-FC343CB8D6DA}"/>
              </a:ext>
            </a:extLst>
          </p:cNvPr>
          <p:cNvSpPr txBox="1"/>
          <p:nvPr/>
        </p:nvSpPr>
        <p:spPr>
          <a:xfrm>
            <a:off x="3274255" y="332087"/>
            <a:ext cx="8917743" cy="5598199"/>
          </a:xfrm>
          <a:prstGeom prst="rect">
            <a:avLst/>
          </a:prstGeom>
          <a:noFill/>
        </p:spPr>
        <p:txBody>
          <a:bodyPr wrap="square">
            <a:spAutoFit/>
          </a:bodyPr>
          <a:lstStyle/>
          <a:p>
            <a:pPr marL="1371600" marR="0" lvl="2" indent="-457200">
              <a:lnSpc>
                <a:spcPct val="107000"/>
              </a:lnSpc>
              <a:spcBef>
                <a:spcPts val="0"/>
              </a:spcBef>
              <a:spcAft>
                <a:spcPts val="0"/>
              </a:spcAft>
              <a:buFont typeface="Wingdings" panose="05000000000000000000" pitchFamily="2" charset="2"/>
              <a:buChar char="Ø"/>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Faculty and Staff Tuition Waiver</a:t>
            </a:r>
          </a:p>
          <a:p>
            <a:pPr marL="1828800" lvl="3" indent="-457200">
              <a:lnSpc>
                <a:spcPct val="107000"/>
              </a:lnSpc>
              <a:buFont typeface="Wingdings" panose="05000000000000000000" pitchFamily="2" charset="2"/>
              <a:buChar char="Ø"/>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SHRA, CSS or EHRA working 30 + hours per week</a:t>
            </a:r>
            <a:r>
              <a:rPr lang="en-US" sz="2800" dirty="0">
                <a:latin typeface="Avenir Next LT Pro" panose="020B0504020202020204" pitchFamily="34" charset="0"/>
                <a:ea typeface="Calibri" panose="020F0502020204030204" pitchFamily="34" charset="0"/>
                <a:cs typeface="Times New Roman" panose="02020603050405020304" pitchFamily="18" charset="0"/>
              </a:rPr>
              <a:t> may be eligible</a:t>
            </a:r>
            <a:endParaRPr lang="en-US" sz="2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828800" marR="0" lvl="3" indent="-457200">
              <a:lnSpc>
                <a:spcPct val="107000"/>
              </a:lnSpc>
              <a:spcBef>
                <a:spcPts val="0"/>
              </a:spcBef>
              <a:spcAft>
                <a:spcPts val="0"/>
              </a:spcAft>
              <a:buFont typeface="Wingdings" panose="05000000000000000000" pitchFamily="2" charset="2"/>
              <a:buChar char="Ø"/>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Allows you to take </a:t>
            </a:r>
            <a:r>
              <a:rPr lang="en-US" sz="2800" b="1"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rPr>
              <a:t>3 free credit bearing classes </a:t>
            </a: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per academic year</a:t>
            </a:r>
            <a:r>
              <a:rPr lang="en-US" sz="2800" dirty="0">
                <a:latin typeface="Avenir Next LT Pro" panose="020B0504020202020204" pitchFamily="34" charset="0"/>
                <a:ea typeface="Calibri" panose="020F0502020204030204" pitchFamily="34" charset="0"/>
                <a:cs typeface="Times New Roman" panose="02020603050405020304" pitchFamily="18" charset="0"/>
              </a:rPr>
              <a:t> at </a:t>
            </a: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any UNC S</a:t>
            </a:r>
            <a:r>
              <a:rPr lang="en-US" sz="2800" dirty="0">
                <a:latin typeface="Avenir Next LT Pro" panose="020B0504020202020204" pitchFamily="34" charset="0"/>
                <a:ea typeface="Calibri" panose="020F0502020204030204" pitchFamily="34" charset="0"/>
                <a:cs typeface="Times New Roman" panose="02020603050405020304" pitchFamily="18" charset="0"/>
              </a:rPr>
              <a:t>ystem university</a:t>
            </a: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 (according to that institution’s policy)</a:t>
            </a:r>
          </a:p>
          <a:p>
            <a:pPr marL="1371600" marR="0" lvl="2" indent="-457200">
              <a:lnSpc>
                <a:spcPct val="107000"/>
              </a:lnSpc>
              <a:spcBef>
                <a:spcPts val="0"/>
              </a:spcBef>
              <a:spcAft>
                <a:spcPts val="0"/>
              </a:spcAft>
              <a:buFont typeface="Wingdings" panose="05000000000000000000" pitchFamily="2" charset="2"/>
              <a:buChar char="Ø"/>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Textbook Loan Program</a:t>
            </a:r>
          </a:p>
          <a:p>
            <a:pPr marL="1828800" marR="0" lvl="3" indent="-457200">
              <a:lnSpc>
                <a:spcPct val="107000"/>
              </a:lnSpc>
              <a:spcBef>
                <a:spcPts val="0"/>
              </a:spcBef>
              <a:spcAft>
                <a:spcPts val="0"/>
              </a:spcAft>
              <a:buFont typeface="Wingdings" panose="05000000000000000000" pitchFamily="2" charset="2"/>
              <a:buChar char="Ø"/>
            </a:pP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Full time Permanent ECU Staff or Faculty and their dependents may be eligible</a:t>
            </a:r>
          </a:p>
          <a:p>
            <a:pPr marL="1828800" marR="0" lvl="3" indent="-457200">
              <a:lnSpc>
                <a:spcPct val="107000"/>
              </a:lnSpc>
              <a:spcBef>
                <a:spcPts val="0"/>
              </a:spcBef>
              <a:spcAft>
                <a:spcPts val="800"/>
              </a:spcAft>
              <a:buFont typeface="Wingdings" panose="05000000000000000000" pitchFamily="2" charset="2"/>
              <a:buChar char="Ø"/>
            </a:pPr>
            <a:r>
              <a:rPr lang="en-US" sz="2800" b="1"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rPr>
              <a:t>$250 </a:t>
            </a:r>
            <a:r>
              <a:rPr lang="en-US" sz="2800" dirty="0">
                <a:effectLst/>
                <a:latin typeface="Avenir Next LT Pro" panose="020B0504020202020204" pitchFamily="34" charset="0"/>
                <a:ea typeface="Calibri" panose="020F0502020204030204" pitchFamily="34" charset="0"/>
                <a:cs typeface="Times New Roman" panose="02020603050405020304" pitchFamily="18" charset="0"/>
              </a:rPr>
              <a:t>per semester in textbook rentals for Dowdy Student Stores </a:t>
            </a:r>
          </a:p>
        </p:txBody>
      </p:sp>
      <p:sp>
        <p:nvSpPr>
          <p:cNvPr id="13" name="TextBox 12">
            <a:extLst>
              <a:ext uri="{FF2B5EF4-FFF2-40B4-BE49-F238E27FC236}">
                <a16:creationId xmlns:a16="http://schemas.microsoft.com/office/drawing/2014/main" id="{B4E2ADC9-03B4-43B8-9D8A-A959E696F2FF}"/>
              </a:ext>
            </a:extLst>
          </p:cNvPr>
          <p:cNvSpPr txBox="1"/>
          <p:nvPr/>
        </p:nvSpPr>
        <p:spPr>
          <a:xfrm>
            <a:off x="2901856" y="6151413"/>
            <a:ext cx="9662539" cy="402739"/>
          </a:xfrm>
          <a:prstGeom prst="rect">
            <a:avLst/>
          </a:prstGeom>
          <a:noFill/>
        </p:spPr>
        <p:txBody>
          <a:bodyPr wrap="square">
            <a:spAutoFit/>
          </a:bodyPr>
          <a:lstStyle/>
          <a:p>
            <a:pPr marR="0" lvl="3">
              <a:lnSpc>
                <a:spcPct val="107000"/>
              </a:lnSpc>
              <a:spcBef>
                <a:spcPts val="0"/>
              </a:spcBef>
              <a:spcAft>
                <a:spcPts val="0"/>
              </a:spcAft>
            </a:pPr>
            <a:r>
              <a:rPr lang="en-US" sz="2000" dirty="0">
                <a:solidFill>
                  <a:srgbClr val="592A8A"/>
                </a:solidFill>
                <a:latin typeface="Avenir Next LT Pro" panose="020B05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https://humanresources.ecu.edu/benefits/educational-assistance/</a:t>
            </a:r>
            <a:endParaRPr lang="en-US" sz="2000" dirty="0">
              <a:solidFill>
                <a:srgbClr val="592A8A"/>
              </a:solidFill>
              <a:latin typeface="Avenir Next LT Pro"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583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578888" y="2672210"/>
            <a:ext cx="2880828" cy="3071906"/>
          </a:xfrm>
        </p:spPr>
        <p:txBody>
          <a:bodyPr vert="horz" lIns="91440" tIns="45720" rIns="91440" bIns="45720" rtlCol="0" anchor="t">
            <a:normAutofit/>
          </a:bodyPr>
          <a:lstStyle/>
          <a:p>
            <a:r>
              <a:rPr lang="en-US" sz="4800" b="1" kern="1200" dirty="0">
                <a:solidFill>
                  <a:srgbClr val="FEC923"/>
                </a:solidFill>
                <a:latin typeface="Avenir Next LT Pro" panose="020B0504020202020204" pitchFamily="34" charset="0"/>
              </a:rPr>
              <a:t>Pirate Perks</a:t>
            </a:r>
          </a:p>
        </p:txBody>
      </p:sp>
      <p:sp>
        <p:nvSpPr>
          <p:cNvPr id="9" name="TextBox 8">
            <a:extLst>
              <a:ext uri="{FF2B5EF4-FFF2-40B4-BE49-F238E27FC236}">
                <a16:creationId xmlns:a16="http://schemas.microsoft.com/office/drawing/2014/main" id="{4655EC2A-22E8-4DA3-BF36-B12CE610B68F}"/>
              </a:ext>
            </a:extLst>
          </p:cNvPr>
          <p:cNvSpPr txBox="1"/>
          <p:nvPr/>
        </p:nvSpPr>
        <p:spPr>
          <a:xfrm>
            <a:off x="4833775" y="4473466"/>
            <a:ext cx="6668289" cy="523220"/>
          </a:xfrm>
          <a:prstGeom prst="rect">
            <a:avLst/>
          </a:prstGeom>
          <a:noFill/>
        </p:spPr>
        <p:txBody>
          <a:bodyPr wrap="square">
            <a:spAutoFit/>
          </a:bodyPr>
          <a:lstStyle/>
          <a:p>
            <a:r>
              <a:rPr lang="en-US" sz="2800" dirty="0">
                <a:solidFill>
                  <a:srgbClr val="592A8A"/>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https://staffsenate.ecu.edu/pirateperks/</a:t>
            </a:r>
            <a:endParaRPr lang="en-US" sz="2800" dirty="0">
              <a:solidFill>
                <a:srgbClr val="592A8A"/>
              </a:solidFill>
              <a:latin typeface="Avenir Next LT Pro" panose="020B0504020202020204" pitchFamily="34" charset="0"/>
            </a:endParaRPr>
          </a:p>
        </p:txBody>
      </p:sp>
      <p:sp>
        <p:nvSpPr>
          <p:cNvPr id="11" name="TextBox 10">
            <a:extLst>
              <a:ext uri="{FF2B5EF4-FFF2-40B4-BE49-F238E27FC236}">
                <a16:creationId xmlns:a16="http://schemas.microsoft.com/office/drawing/2014/main" id="{F9D94B7B-4E1C-42BC-BDCC-D2519620CE4A}"/>
              </a:ext>
            </a:extLst>
          </p:cNvPr>
          <p:cNvSpPr txBox="1"/>
          <p:nvPr/>
        </p:nvSpPr>
        <p:spPr>
          <a:xfrm>
            <a:off x="4598394" y="316898"/>
            <a:ext cx="7014717" cy="1077218"/>
          </a:xfrm>
          <a:prstGeom prst="rect">
            <a:avLst/>
          </a:prstGeom>
          <a:noFill/>
        </p:spPr>
        <p:txBody>
          <a:bodyPr wrap="square">
            <a:spAutoFit/>
          </a:bodyPr>
          <a:lstStyle/>
          <a:p>
            <a:pPr algn="ctr"/>
            <a:r>
              <a:rPr lang="en-US" sz="2400" b="1" dirty="0">
                <a:solidFill>
                  <a:srgbClr val="592A8A"/>
                </a:solidFill>
                <a:latin typeface="Avenir Next LT Pro" panose="020B0504020202020204" pitchFamily="34" charset="0"/>
              </a:rPr>
              <a:t>You’ve found treasure!  </a:t>
            </a:r>
          </a:p>
          <a:p>
            <a:r>
              <a:rPr lang="en-US" sz="2000" dirty="0">
                <a:latin typeface="Avenir Next LT Pro" panose="020B0504020202020204" pitchFamily="34" charset="0"/>
              </a:rPr>
              <a:t>Pirate Perks are discounts and special offers provided by various local businesses to ECU Employees.</a:t>
            </a:r>
            <a:endParaRPr lang="en-US" sz="2400" dirty="0">
              <a:latin typeface="Avenir Next LT Pro" panose="020B0504020202020204" pitchFamily="34" charset="0"/>
            </a:endParaRPr>
          </a:p>
        </p:txBody>
      </p:sp>
      <p:sp>
        <p:nvSpPr>
          <p:cNvPr id="13" name="TextBox 12">
            <a:extLst>
              <a:ext uri="{FF2B5EF4-FFF2-40B4-BE49-F238E27FC236}">
                <a16:creationId xmlns:a16="http://schemas.microsoft.com/office/drawing/2014/main" id="{BE87B821-4852-4D61-9029-D4AFC8F3A9AA}"/>
              </a:ext>
            </a:extLst>
          </p:cNvPr>
          <p:cNvSpPr txBox="1"/>
          <p:nvPr/>
        </p:nvSpPr>
        <p:spPr>
          <a:xfrm>
            <a:off x="4598394" y="2989031"/>
            <a:ext cx="7014718" cy="1323439"/>
          </a:xfrm>
          <a:prstGeom prst="rect">
            <a:avLst/>
          </a:prstGeom>
          <a:noFill/>
        </p:spPr>
        <p:txBody>
          <a:bodyPr wrap="square">
            <a:spAutoFit/>
          </a:bodyPr>
          <a:lstStyle/>
          <a:p>
            <a:r>
              <a:rPr lang="en-US" sz="2000" dirty="0">
                <a:latin typeface="Avenir Next LT Pro" panose="020B0504020202020204" pitchFamily="34" charset="0"/>
              </a:rPr>
              <a:t>To use a Pirate Perk discount, identify yourself as an ECU employee when making a purchase or requesting services by presenting your ECU 1 Card.  Please remember, these discounts are made available to ECU employees only.  </a:t>
            </a:r>
          </a:p>
        </p:txBody>
      </p:sp>
      <p:sp>
        <p:nvSpPr>
          <p:cNvPr id="15" name="TextBox 14">
            <a:extLst>
              <a:ext uri="{FF2B5EF4-FFF2-40B4-BE49-F238E27FC236}">
                <a16:creationId xmlns:a16="http://schemas.microsoft.com/office/drawing/2014/main" id="{ED0E802F-5959-4DF1-A541-60C8DFCFC28C}"/>
              </a:ext>
            </a:extLst>
          </p:cNvPr>
          <p:cNvSpPr txBox="1"/>
          <p:nvPr/>
        </p:nvSpPr>
        <p:spPr>
          <a:xfrm>
            <a:off x="5172255" y="5258296"/>
            <a:ext cx="6094428" cy="954107"/>
          </a:xfrm>
          <a:prstGeom prst="rect">
            <a:avLst/>
          </a:prstGeom>
          <a:noFill/>
        </p:spPr>
        <p:txBody>
          <a:bodyPr wrap="square">
            <a:spAutoFit/>
          </a:bodyPr>
          <a:lstStyle/>
          <a:p>
            <a:pPr algn="ctr"/>
            <a:r>
              <a:rPr lang="en-US" sz="1400" i="1" dirty="0">
                <a:latin typeface="Avenir Next LT Pro" panose="020B0504020202020204" pitchFamily="34" charset="0"/>
              </a:rPr>
              <a:t>East Carolina University and the ECU Staff Senate do not evaluate, endorse or warrant the products or services offered by the Pirate Perks business partners.  ECU and the Pirate Perks business partners have the right to discontinue partnership at any time</a:t>
            </a:r>
            <a:r>
              <a:rPr lang="en-US" sz="1400" i="1" dirty="0">
                <a:latin typeface="Garamond" panose="02020404030301010803" pitchFamily="18" charset="0"/>
              </a:rPr>
              <a:t>.</a:t>
            </a:r>
            <a:endParaRPr lang="en-US" sz="1400" dirty="0">
              <a:latin typeface="Garamond" panose="02020404030301010803" pitchFamily="18" charset="0"/>
            </a:endParaRPr>
          </a:p>
        </p:txBody>
      </p:sp>
      <p:pic>
        <p:nvPicPr>
          <p:cNvPr id="8" name="Picture 7" descr="Logo&#10;&#10;Description automatically generated">
            <a:extLst>
              <a:ext uri="{FF2B5EF4-FFF2-40B4-BE49-F238E27FC236}">
                <a16:creationId xmlns:a16="http://schemas.microsoft.com/office/drawing/2014/main" id="{E5189D91-83BB-482D-BB99-72220CFA2E03}"/>
              </a:ext>
            </a:extLst>
          </p:cNvPr>
          <p:cNvPicPr>
            <a:picLocks noChangeAspect="1"/>
          </p:cNvPicPr>
          <p:nvPr/>
        </p:nvPicPr>
        <p:blipFill>
          <a:blip r:embed="rId3"/>
          <a:stretch>
            <a:fillRect/>
          </a:stretch>
        </p:blipFill>
        <p:spPr>
          <a:xfrm>
            <a:off x="4598394" y="1797248"/>
            <a:ext cx="1602066" cy="842377"/>
          </a:xfrm>
          <a:prstGeom prst="rect">
            <a:avLst/>
          </a:prstGeom>
        </p:spPr>
      </p:pic>
      <p:pic>
        <p:nvPicPr>
          <p:cNvPr id="12" name="Picture 11" descr="A picture containing text, chair&#10;&#10;Description automatically generated">
            <a:extLst>
              <a:ext uri="{FF2B5EF4-FFF2-40B4-BE49-F238E27FC236}">
                <a16:creationId xmlns:a16="http://schemas.microsoft.com/office/drawing/2014/main" id="{09038BE7-12E2-4B87-AA1A-99D5E68BAC34}"/>
              </a:ext>
            </a:extLst>
          </p:cNvPr>
          <p:cNvPicPr>
            <a:picLocks noChangeAspect="1"/>
          </p:cNvPicPr>
          <p:nvPr/>
        </p:nvPicPr>
        <p:blipFill>
          <a:blip r:embed="rId4"/>
          <a:stretch>
            <a:fillRect/>
          </a:stretch>
        </p:blipFill>
        <p:spPr>
          <a:xfrm>
            <a:off x="9246461" y="1513140"/>
            <a:ext cx="1765101" cy="1420762"/>
          </a:xfrm>
          <a:prstGeom prst="rect">
            <a:avLst/>
          </a:prstGeom>
        </p:spPr>
      </p:pic>
      <p:pic>
        <p:nvPicPr>
          <p:cNvPr id="16" name="Picture 15" descr="A sign in the snow&#10;&#10;Description automatically generated with medium confidence">
            <a:extLst>
              <a:ext uri="{FF2B5EF4-FFF2-40B4-BE49-F238E27FC236}">
                <a16:creationId xmlns:a16="http://schemas.microsoft.com/office/drawing/2014/main" id="{80071132-FFE8-4091-A393-07FECB8069C7}"/>
              </a:ext>
            </a:extLst>
          </p:cNvPr>
          <p:cNvPicPr>
            <a:picLocks noChangeAspect="1"/>
          </p:cNvPicPr>
          <p:nvPr/>
        </p:nvPicPr>
        <p:blipFill>
          <a:blip r:embed="rId5"/>
          <a:stretch>
            <a:fillRect/>
          </a:stretch>
        </p:blipFill>
        <p:spPr>
          <a:xfrm>
            <a:off x="6043303" y="1700953"/>
            <a:ext cx="1392714" cy="1043191"/>
          </a:xfrm>
          <a:prstGeom prst="rect">
            <a:avLst/>
          </a:prstGeom>
        </p:spPr>
      </p:pic>
      <p:pic>
        <p:nvPicPr>
          <p:cNvPr id="18" name="Picture 17" descr="A picture containing text, building&#10;&#10;Description automatically generated">
            <a:extLst>
              <a:ext uri="{FF2B5EF4-FFF2-40B4-BE49-F238E27FC236}">
                <a16:creationId xmlns:a16="http://schemas.microsoft.com/office/drawing/2014/main" id="{5AD6FD82-4324-4362-9220-1D190C9A55D4}"/>
              </a:ext>
            </a:extLst>
          </p:cNvPr>
          <p:cNvPicPr>
            <a:picLocks noChangeAspect="1"/>
          </p:cNvPicPr>
          <p:nvPr/>
        </p:nvPicPr>
        <p:blipFill>
          <a:blip r:embed="rId6"/>
          <a:stretch>
            <a:fillRect/>
          </a:stretch>
        </p:blipFill>
        <p:spPr>
          <a:xfrm>
            <a:off x="7666026" y="1696409"/>
            <a:ext cx="1392714" cy="1017753"/>
          </a:xfrm>
          <a:prstGeom prst="rect">
            <a:avLst/>
          </a:prstGeom>
        </p:spPr>
      </p:pic>
    </p:spTree>
    <p:extLst>
      <p:ext uri="{BB962C8B-B14F-4D97-AF65-F5344CB8AC3E}">
        <p14:creationId xmlns:p14="http://schemas.microsoft.com/office/powerpoint/2010/main" val="531512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578888" y="2672210"/>
            <a:ext cx="2880828" cy="3071906"/>
          </a:xfrm>
        </p:spPr>
        <p:txBody>
          <a:bodyPr vert="horz" lIns="91440" tIns="45720" rIns="91440" bIns="45720" rtlCol="0" anchor="t">
            <a:normAutofit/>
          </a:bodyPr>
          <a:lstStyle/>
          <a:p>
            <a:r>
              <a:rPr lang="en-US" b="1" kern="1200" dirty="0">
                <a:solidFill>
                  <a:srgbClr val="FEC923"/>
                </a:solidFill>
                <a:latin typeface="Avenir Next LT Pro" panose="020B0504020202020204" pitchFamily="34" charset="0"/>
              </a:rPr>
              <a:t>ECU Health &amp; Pharmacy</a:t>
            </a:r>
          </a:p>
        </p:txBody>
      </p:sp>
      <p:pic>
        <p:nvPicPr>
          <p:cNvPr id="4" name="Graphic 3">
            <a:extLst>
              <a:ext uri="{FF2B5EF4-FFF2-40B4-BE49-F238E27FC236}">
                <a16:creationId xmlns:a16="http://schemas.microsoft.com/office/drawing/2014/main" id="{E0964183-2086-491B-ACD2-4D78E7AB11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6425" y="237967"/>
            <a:ext cx="4476750" cy="762000"/>
          </a:xfrm>
          <a:prstGeom prst="rect">
            <a:avLst/>
          </a:prstGeom>
        </p:spPr>
      </p:pic>
      <p:pic>
        <p:nvPicPr>
          <p:cNvPr id="6" name="Picture 5">
            <a:extLst>
              <a:ext uri="{FF2B5EF4-FFF2-40B4-BE49-F238E27FC236}">
                <a16:creationId xmlns:a16="http://schemas.microsoft.com/office/drawing/2014/main" id="{3D1C9785-DE3D-40B4-A6BB-1CC10C55BDB9}"/>
              </a:ext>
            </a:extLst>
          </p:cNvPr>
          <p:cNvPicPr>
            <a:picLocks noChangeAspect="1"/>
          </p:cNvPicPr>
          <p:nvPr/>
        </p:nvPicPr>
        <p:blipFill>
          <a:blip r:embed="rId4"/>
          <a:stretch>
            <a:fillRect/>
          </a:stretch>
        </p:blipFill>
        <p:spPr>
          <a:xfrm>
            <a:off x="6215852" y="1139279"/>
            <a:ext cx="3417896" cy="843748"/>
          </a:xfrm>
          <a:prstGeom prst="rect">
            <a:avLst/>
          </a:prstGeom>
        </p:spPr>
      </p:pic>
      <p:sp>
        <p:nvSpPr>
          <p:cNvPr id="13" name="TextBox 12">
            <a:extLst>
              <a:ext uri="{FF2B5EF4-FFF2-40B4-BE49-F238E27FC236}">
                <a16:creationId xmlns:a16="http://schemas.microsoft.com/office/drawing/2014/main" id="{1EA08503-BF65-49D6-BFC0-9A3B08D7F8FD}"/>
              </a:ext>
            </a:extLst>
          </p:cNvPr>
          <p:cNvSpPr txBox="1"/>
          <p:nvPr/>
        </p:nvSpPr>
        <p:spPr>
          <a:xfrm>
            <a:off x="4681168" y="2116012"/>
            <a:ext cx="2474589" cy="4247317"/>
          </a:xfrm>
          <a:prstGeom prst="rect">
            <a:avLst/>
          </a:prstGeom>
          <a:noFill/>
        </p:spPr>
        <p:txBody>
          <a:bodyPr wrap="square">
            <a:spAutoFit/>
          </a:bodyPr>
          <a:lstStyle/>
          <a:p>
            <a:r>
              <a:rPr lang="en-US" b="1" dirty="0">
                <a:solidFill>
                  <a:srgbClr val="592A8A"/>
                </a:solidFill>
                <a:latin typeface="Avenir Next LT Pro" panose="020B0504020202020204" pitchFamily="34" charset="0"/>
              </a:rPr>
              <a:t>Rapid Access</a:t>
            </a:r>
            <a:r>
              <a:rPr lang="en-US" dirty="0">
                <a:solidFill>
                  <a:srgbClr val="592A8A"/>
                </a:solidFill>
                <a:latin typeface="Avenir Next LT Pro" panose="020B0504020202020204" pitchFamily="34" charset="0"/>
              </a:rPr>
              <a:t> </a:t>
            </a:r>
            <a:r>
              <a:rPr lang="en-US" dirty="0">
                <a:latin typeface="Avenir Next LT Pro" panose="020B0504020202020204" pitchFamily="34" charset="0"/>
              </a:rPr>
              <a:t>is a health care service that offers all East Carolina University employees and their immediate families same-day doctor’s appointments at ECU Physicians locations for urgent general-care needs.</a:t>
            </a:r>
          </a:p>
          <a:p>
            <a:endParaRPr lang="en-US" dirty="0">
              <a:latin typeface="Avenir Next LT Pro" panose="020B0504020202020204" pitchFamily="34" charset="0"/>
            </a:endParaRPr>
          </a:p>
          <a:p>
            <a:r>
              <a:rPr lang="en-US" dirty="0">
                <a:latin typeface="Avenir Next LT Pro" panose="020B0504020202020204" pitchFamily="34" charset="0"/>
              </a:rPr>
              <a:t>Call 252-744-0555 to be seen by a doctor same day!</a:t>
            </a:r>
          </a:p>
        </p:txBody>
      </p:sp>
      <p:pic>
        <p:nvPicPr>
          <p:cNvPr id="8" name="Picture 7">
            <a:extLst>
              <a:ext uri="{FF2B5EF4-FFF2-40B4-BE49-F238E27FC236}">
                <a16:creationId xmlns:a16="http://schemas.microsoft.com/office/drawing/2014/main" id="{7419F253-201F-4C44-8AFD-597E5D9A03D6}"/>
              </a:ext>
            </a:extLst>
          </p:cNvPr>
          <p:cNvPicPr>
            <a:picLocks noChangeAspect="1"/>
          </p:cNvPicPr>
          <p:nvPr/>
        </p:nvPicPr>
        <p:blipFill rotWithShape="1">
          <a:blip r:embed="rId5"/>
          <a:srcRect l="22013" r="10302"/>
          <a:stretch/>
        </p:blipFill>
        <p:spPr>
          <a:xfrm>
            <a:off x="7510833" y="2358364"/>
            <a:ext cx="3959258" cy="2007858"/>
          </a:xfrm>
          <a:prstGeom prst="rect">
            <a:avLst/>
          </a:prstGeom>
        </p:spPr>
      </p:pic>
      <p:sp>
        <p:nvSpPr>
          <p:cNvPr id="15" name="TextBox 14">
            <a:extLst>
              <a:ext uri="{FF2B5EF4-FFF2-40B4-BE49-F238E27FC236}">
                <a16:creationId xmlns:a16="http://schemas.microsoft.com/office/drawing/2014/main" id="{BD1CCD4A-1EC5-4968-8461-36F2286116AF}"/>
              </a:ext>
            </a:extLst>
          </p:cNvPr>
          <p:cNvSpPr txBox="1"/>
          <p:nvPr/>
        </p:nvSpPr>
        <p:spPr>
          <a:xfrm>
            <a:off x="7407270" y="4524281"/>
            <a:ext cx="4062821" cy="1477328"/>
          </a:xfrm>
          <a:prstGeom prst="rect">
            <a:avLst/>
          </a:prstGeom>
          <a:noFill/>
        </p:spPr>
        <p:txBody>
          <a:bodyPr wrap="square">
            <a:spAutoFit/>
          </a:bodyPr>
          <a:lstStyle/>
          <a:p>
            <a:r>
              <a:rPr lang="en-US" b="1" dirty="0">
                <a:solidFill>
                  <a:srgbClr val="592A8A"/>
                </a:solidFill>
                <a:latin typeface="Avenir Next LT Pro" panose="020B0504020202020204" pitchFamily="34" charset="0"/>
              </a:rPr>
              <a:t>ECU Physicians Pharmacy Services</a:t>
            </a:r>
          </a:p>
          <a:p>
            <a:pPr marL="285750" indent="-285750">
              <a:buFont typeface="Wingdings" panose="05000000000000000000" pitchFamily="2" charset="2"/>
              <a:buChar char="Ø"/>
            </a:pPr>
            <a:r>
              <a:rPr lang="en-US" dirty="0">
                <a:latin typeface="Avenir Next LT Pro" panose="020B0504020202020204" pitchFamily="34" charset="0"/>
              </a:rPr>
              <a:t>Delivers prescriptions to your office location</a:t>
            </a:r>
          </a:p>
          <a:p>
            <a:pPr marL="285750" indent="-285750">
              <a:buFont typeface="Wingdings" panose="05000000000000000000" pitchFamily="2" charset="2"/>
              <a:buChar char="Ø"/>
            </a:pPr>
            <a:r>
              <a:rPr lang="en-US" dirty="0">
                <a:latin typeface="Avenir Next LT Pro" panose="020B0504020202020204" pitchFamily="34" charset="0"/>
              </a:rPr>
              <a:t>Provides discounted generics and OTC medications</a:t>
            </a:r>
          </a:p>
        </p:txBody>
      </p:sp>
    </p:spTree>
    <p:extLst>
      <p:ext uri="{BB962C8B-B14F-4D97-AF65-F5344CB8AC3E}">
        <p14:creationId xmlns:p14="http://schemas.microsoft.com/office/powerpoint/2010/main" val="1920560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354105" y="2484158"/>
            <a:ext cx="3240241" cy="3071906"/>
          </a:xfrm>
        </p:spPr>
        <p:txBody>
          <a:bodyPr vert="horz" lIns="91440" tIns="45720" rIns="91440" bIns="45720" rtlCol="0" anchor="t">
            <a:normAutofit/>
          </a:bodyPr>
          <a:lstStyle/>
          <a:p>
            <a:r>
              <a:rPr lang="en-US" b="1" kern="1200" dirty="0">
                <a:solidFill>
                  <a:srgbClr val="FEC923"/>
                </a:solidFill>
                <a:latin typeface="Avenir Next LT Pro" panose="020B0504020202020204" pitchFamily="34" charset="0"/>
              </a:rPr>
              <a:t>Campus Recreation &amp; Wellness</a:t>
            </a:r>
          </a:p>
        </p:txBody>
      </p:sp>
      <p:pic>
        <p:nvPicPr>
          <p:cNvPr id="3" name="Picture 2">
            <a:extLst>
              <a:ext uri="{FF2B5EF4-FFF2-40B4-BE49-F238E27FC236}">
                <a16:creationId xmlns:a16="http://schemas.microsoft.com/office/drawing/2014/main" id="{252688F9-77E3-49C2-8788-AF6619F4B650}"/>
              </a:ext>
            </a:extLst>
          </p:cNvPr>
          <p:cNvPicPr>
            <a:picLocks noChangeAspect="1"/>
          </p:cNvPicPr>
          <p:nvPr/>
        </p:nvPicPr>
        <p:blipFill>
          <a:blip r:embed="rId2"/>
          <a:stretch>
            <a:fillRect/>
          </a:stretch>
        </p:blipFill>
        <p:spPr>
          <a:xfrm>
            <a:off x="4650348" y="3092147"/>
            <a:ext cx="6795628" cy="2332595"/>
          </a:xfrm>
          <a:prstGeom prst="rect">
            <a:avLst/>
          </a:prstGeom>
        </p:spPr>
      </p:pic>
      <p:sp>
        <p:nvSpPr>
          <p:cNvPr id="12" name="TextBox 11">
            <a:extLst>
              <a:ext uri="{FF2B5EF4-FFF2-40B4-BE49-F238E27FC236}">
                <a16:creationId xmlns:a16="http://schemas.microsoft.com/office/drawing/2014/main" id="{CCD8870E-11DB-44A4-B426-A887B6149B62}"/>
              </a:ext>
            </a:extLst>
          </p:cNvPr>
          <p:cNvSpPr txBox="1"/>
          <p:nvPr/>
        </p:nvSpPr>
        <p:spPr>
          <a:xfrm>
            <a:off x="4601043" y="478712"/>
            <a:ext cx="6692269" cy="2440733"/>
          </a:xfrm>
          <a:prstGeom prst="rect">
            <a:avLst/>
          </a:prstGeom>
          <a:noFill/>
        </p:spPr>
        <p:txBody>
          <a:bodyPr wrap="square">
            <a:spAutoFit/>
          </a:bodyPr>
          <a:lstStyle/>
          <a:p>
            <a:pPr marR="0" lvl="0">
              <a:lnSpc>
                <a:spcPct val="107000"/>
              </a:lnSpc>
              <a:spcBef>
                <a:spcPts val="0"/>
              </a:spcBef>
              <a:spcAft>
                <a:spcPts val="0"/>
              </a:spcAft>
            </a:pPr>
            <a:r>
              <a:rPr lang="en-US" sz="2400" dirty="0">
                <a:effectLst/>
                <a:latin typeface="Avenir Next LT Pro" panose="020B0504020202020204" pitchFamily="34" charset="0"/>
                <a:ea typeface="Calibri" panose="020F0502020204030204" pitchFamily="34" charset="0"/>
                <a:cs typeface="Times New Roman" panose="02020603050405020304" pitchFamily="18" charset="0"/>
              </a:rPr>
              <a:t>New ECU Employees get a free one membership to our Campus Recreation &amp; Wellness centers. It begins whenever you’d like to activate it</a:t>
            </a:r>
            <a:r>
              <a:rPr lang="en-US" sz="2400" dirty="0">
                <a:latin typeface="Avenir Next LT Pro" panose="020B0504020202020204" pitchFamily="34" charset="0"/>
                <a:ea typeface="Calibri" panose="020F0502020204030204" pitchFamily="34" charset="0"/>
                <a:cs typeface="Times New Roman" panose="02020603050405020304" pitchFamily="18" charset="0"/>
              </a:rPr>
              <a:t>, and grants you </a:t>
            </a:r>
            <a:r>
              <a:rPr lang="en-US" sz="2400" dirty="0">
                <a:effectLst/>
                <a:latin typeface="Avenir Next LT Pro" panose="020B0504020202020204" pitchFamily="34" charset="0"/>
                <a:ea typeface="Calibri" panose="020F0502020204030204" pitchFamily="34" charset="0"/>
                <a:cs typeface="Times New Roman" panose="02020603050405020304" pitchFamily="18" charset="0"/>
              </a:rPr>
              <a:t>access to all Campus Recreation &amp; Wellness centers as well as the North Lake Recreational Complex. </a:t>
            </a:r>
          </a:p>
        </p:txBody>
      </p:sp>
      <p:sp>
        <p:nvSpPr>
          <p:cNvPr id="14" name="TextBox 13">
            <a:extLst>
              <a:ext uri="{FF2B5EF4-FFF2-40B4-BE49-F238E27FC236}">
                <a16:creationId xmlns:a16="http://schemas.microsoft.com/office/drawing/2014/main" id="{634AC325-0BE0-4678-A2ED-59B662B2AD6B}"/>
              </a:ext>
            </a:extLst>
          </p:cNvPr>
          <p:cNvSpPr txBox="1"/>
          <p:nvPr/>
        </p:nvSpPr>
        <p:spPr>
          <a:xfrm>
            <a:off x="5719311" y="5679706"/>
            <a:ext cx="4455732" cy="923330"/>
          </a:xfrm>
          <a:prstGeom prst="rect">
            <a:avLst/>
          </a:prstGeom>
          <a:noFill/>
        </p:spPr>
        <p:txBody>
          <a:bodyPr wrap="square">
            <a:spAutoFit/>
          </a:bodyPr>
          <a:lstStyle/>
          <a:p>
            <a:r>
              <a:rPr lang="en-US" sz="3600" dirty="0">
                <a:solidFill>
                  <a:srgbClr val="592A8A"/>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https://crw.ecu.edu/</a:t>
            </a:r>
            <a:endParaRPr lang="en-US" sz="3600" dirty="0">
              <a:solidFill>
                <a:srgbClr val="592A8A"/>
              </a:solidFill>
              <a:latin typeface="Avenir Next LT Pro" panose="020B0504020202020204" pitchFamily="34" charset="0"/>
            </a:endParaRPr>
          </a:p>
          <a:p>
            <a:endParaRPr lang="en-US" dirty="0"/>
          </a:p>
        </p:txBody>
      </p:sp>
    </p:spTree>
    <p:extLst>
      <p:ext uri="{BB962C8B-B14F-4D97-AF65-F5344CB8AC3E}">
        <p14:creationId xmlns:p14="http://schemas.microsoft.com/office/powerpoint/2010/main" val="1595560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395B6AA-B96B-4A04-A706-C0FDB857F6CE}"/>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14" name="Picture 13">
            <a:extLst>
              <a:ext uri="{FF2B5EF4-FFF2-40B4-BE49-F238E27FC236}">
                <a16:creationId xmlns:a16="http://schemas.microsoft.com/office/drawing/2014/main" id="{E94CF6CF-D1D6-4F4C-95D6-0813457FCBC3}"/>
              </a:ext>
            </a:extLst>
          </p:cNvPr>
          <p:cNvPicPr>
            <a:picLocks noChangeAspect="1"/>
          </p:cNvPicPr>
          <p:nvPr/>
        </p:nvPicPr>
        <p:blipFill>
          <a:blip r:embed="rId3"/>
          <a:stretch>
            <a:fillRect/>
          </a:stretch>
        </p:blipFill>
        <p:spPr>
          <a:xfrm>
            <a:off x="10615229" y="6334782"/>
            <a:ext cx="1278763" cy="468157"/>
          </a:xfrm>
          <a:prstGeom prst="rect">
            <a:avLst/>
          </a:prstGeom>
        </p:spPr>
      </p:pic>
      <p:sp>
        <p:nvSpPr>
          <p:cNvPr id="9" name="Title 1">
            <a:extLst>
              <a:ext uri="{FF2B5EF4-FFF2-40B4-BE49-F238E27FC236}">
                <a16:creationId xmlns:a16="http://schemas.microsoft.com/office/drawing/2014/main" id="{8FCDDC20-FE03-4468-9203-5B0D54129011}"/>
              </a:ext>
            </a:extLst>
          </p:cNvPr>
          <p:cNvSpPr txBox="1">
            <a:spLocks/>
          </p:cNvSpPr>
          <p:nvPr/>
        </p:nvSpPr>
        <p:spPr>
          <a:xfrm>
            <a:off x="838200" y="240322"/>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592A8A"/>
                </a:solidFill>
                <a:latin typeface="Avenir Next LT Pro" panose="020B0504020202020204" pitchFamily="34" charset="0"/>
              </a:rPr>
              <a:t>Faculty and Staff Assistance Program</a:t>
            </a:r>
          </a:p>
        </p:txBody>
      </p:sp>
      <p:pic>
        <p:nvPicPr>
          <p:cNvPr id="7" name="Picture 6">
            <a:extLst>
              <a:ext uri="{FF2B5EF4-FFF2-40B4-BE49-F238E27FC236}">
                <a16:creationId xmlns:a16="http://schemas.microsoft.com/office/drawing/2014/main" id="{DA79C2CE-98C5-4111-BFB9-5A83C0B9707D}"/>
              </a:ext>
            </a:extLst>
          </p:cNvPr>
          <p:cNvPicPr>
            <a:picLocks noChangeAspect="1"/>
          </p:cNvPicPr>
          <p:nvPr/>
        </p:nvPicPr>
        <p:blipFill rotWithShape="1">
          <a:blip r:embed="rId4"/>
          <a:srcRect t="20592"/>
          <a:stretch/>
        </p:blipFill>
        <p:spPr>
          <a:xfrm>
            <a:off x="8408076" y="1197204"/>
            <a:ext cx="3342728" cy="4860692"/>
          </a:xfrm>
          <a:prstGeom prst="rect">
            <a:avLst/>
          </a:prstGeom>
        </p:spPr>
      </p:pic>
      <p:pic>
        <p:nvPicPr>
          <p:cNvPr id="13" name="Picture 12">
            <a:extLst>
              <a:ext uri="{FF2B5EF4-FFF2-40B4-BE49-F238E27FC236}">
                <a16:creationId xmlns:a16="http://schemas.microsoft.com/office/drawing/2014/main" id="{C50B8F0B-04A6-493D-8228-F7D5E1E935D5}"/>
              </a:ext>
            </a:extLst>
          </p:cNvPr>
          <p:cNvPicPr>
            <a:picLocks noChangeAspect="1"/>
          </p:cNvPicPr>
          <p:nvPr/>
        </p:nvPicPr>
        <p:blipFill>
          <a:blip r:embed="rId5"/>
          <a:stretch>
            <a:fillRect/>
          </a:stretch>
        </p:blipFill>
        <p:spPr>
          <a:xfrm>
            <a:off x="5843947" y="1282045"/>
            <a:ext cx="2582551" cy="4688812"/>
          </a:xfrm>
          <a:prstGeom prst="rect">
            <a:avLst/>
          </a:prstGeom>
        </p:spPr>
      </p:pic>
      <p:pic>
        <p:nvPicPr>
          <p:cNvPr id="2" name="Online Media 1" title="EAP orientation American English subtitles">
            <a:hlinkClick r:id="" action="ppaction://media"/>
            <a:extLst>
              <a:ext uri="{FF2B5EF4-FFF2-40B4-BE49-F238E27FC236}">
                <a16:creationId xmlns:a16="http://schemas.microsoft.com/office/drawing/2014/main" id="{9EF25974-7360-4492-B279-AC3DC444E7A5}"/>
              </a:ext>
            </a:extLst>
          </p:cNvPr>
          <p:cNvPicPr>
            <a:picLocks noRot="1" noChangeAspect="1"/>
          </p:cNvPicPr>
          <p:nvPr>
            <a:videoFile r:link="rId1"/>
          </p:nvPr>
        </p:nvPicPr>
        <p:blipFill>
          <a:blip r:embed="rId6"/>
          <a:stretch>
            <a:fillRect/>
          </a:stretch>
        </p:blipFill>
        <p:spPr>
          <a:xfrm>
            <a:off x="430175" y="1405323"/>
            <a:ext cx="5005747" cy="2828247"/>
          </a:xfrm>
          <a:prstGeom prst="rect">
            <a:avLst/>
          </a:prstGeom>
        </p:spPr>
      </p:pic>
      <p:sp>
        <p:nvSpPr>
          <p:cNvPr id="10" name="TextBox 9">
            <a:extLst>
              <a:ext uri="{FF2B5EF4-FFF2-40B4-BE49-F238E27FC236}">
                <a16:creationId xmlns:a16="http://schemas.microsoft.com/office/drawing/2014/main" id="{BF7E1B4C-E915-4904-B38C-A8AADA5C14BB}"/>
              </a:ext>
            </a:extLst>
          </p:cNvPr>
          <p:cNvSpPr txBox="1"/>
          <p:nvPr/>
        </p:nvSpPr>
        <p:spPr>
          <a:xfrm>
            <a:off x="533871" y="4808439"/>
            <a:ext cx="5197626" cy="646331"/>
          </a:xfrm>
          <a:prstGeom prst="rect">
            <a:avLst/>
          </a:prstGeom>
          <a:noFill/>
        </p:spPr>
        <p:txBody>
          <a:bodyPr wrap="square">
            <a:spAutoFit/>
          </a:bodyPr>
          <a:lstStyle/>
          <a:p>
            <a:r>
              <a:rPr lang="en-US" dirty="0">
                <a:solidFill>
                  <a:srgbClr val="592A8A"/>
                </a:solidFill>
                <a:latin typeface="Avenir Next LT Pro" panose="020B0504020202020204" pitchFamily="34" charset="0"/>
                <a:hlinkClick r:id="rId7">
                  <a:extLst>
                    <a:ext uri="{A12FA001-AC4F-418D-AE19-62706E023703}">
                      <ahyp:hlinkClr xmlns:ahyp="http://schemas.microsoft.com/office/drawing/2018/hyperlinkcolor" val="tx"/>
                    </a:ext>
                  </a:extLst>
                </a:hlinkClick>
              </a:rPr>
              <a:t>https://humanresources.ecu.edu/employee-relations/faculty-and-staff-assistance-program/</a:t>
            </a:r>
            <a:endParaRPr lang="en-US" dirty="0">
              <a:solidFill>
                <a:srgbClr val="592A8A"/>
              </a:solidFill>
              <a:latin typeface="Avenir Next LT Pro" panose="020B0504020202020204" pitchFamily="34" charset="0"/>
            </a:endParaRPr>
          </a:p>
        </p:txBody>
      </p:sp>
    </p:spTree>
    <p:extLst>
      <p:ext uri="{BB962C8B-B14F-4D97-AF65-F5344CB8AC3E}">
        <p14:creationId xmlns:p14="http://schemas.microsoft.com/office/powerpoint/2010/main" val="37379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31A444-6F16-4F1B-A928-85BF13FACA82}"/>
              </a:ext>
            </a:extLst>
          </p:cNvPr>
          <p:cNvSpPr>
            <a:spLocks noGrp="1"/>
          </p:cNvSpPr>
          <p:nvPr>
            <p:ph type="title"/>
          </p:nvPr>
        </p:nvSpPr>
        <p:spPr>
          <a:xfrm>
            <a:off x="283522" y="2699581"/>
            <a:ext cx="3176853" cy="3071906"/>
          </a:xfrm>
        </p:spPr>
        <p:txBody>
          <a:bodyPr vert="horz" lIns="91440" tIns="45720" rIns="91440" bIns="45720" rtlCol="0" anchor="t">
            <a:normAutofit/>
          </a:bodyPr>
          <a:lstStyle/>
          <a:p>
            <a:r>
              <a:rPr lang="en-US" sz="4800" b="1" kern="1200" dirty="0">
                <a:solidFill>
                  <a:srgbClr val="FEC923"/>
                </a:solidFill>
                <a:latin typeface="Avenir Next LT Pro" panose="020B0504020202020204" pitchFamily="34" charset="0"/>
              </a:rPr>
              <a:t>New Employee Website</a:t>
            </a:r>
          </a:p>
        </p:txBody>
      </p:sp>
      <p:pic>
        <p:nvPicPr>
          <p:cNvPr id="7" name="Content Placeholder 6" descr="Graphical user interface, calendar&#10;&#10;Description automatically generated">
            <a:hlinkClick r:id="rId3"/>
            <a:extLst>
              <a:ext uri="{FF2B5EF4-FFF2-40B4-BE49-F238E27FC236}">
                <a16:creationId xmlns:a16="http://schemas.microsoft.com/office/drawing/2014/main" id="{CF3EE484-D21C-49E2-919A-B281D06E51BE}"/>
              </a:ext>
            </a:extLst>
          </p:cNvPr>
          <p:cNvPicPr>
            <a:picLocks noGrp="1" noChangeAspect="1"/>
          </p:cNvPicPr>
          <p:nvPr>
            <p:ph idx="1"/>
          </p:nvPr>
        </p:nvPicPr>
        <p:blipFill rotWithShape="1">
          <a:blip r:embed="rId4"/>
          <a:srcRect l="3641" t="6695" r="26474" b="9092"/>
          <a:stretch/>
        </p:blipFill>
        <p:spPr>
          <a:xfrm>
            <a:off x="4555046" y="1045196"/>
            <a:ext cx="7225748" cy="4767178"/>
          </a:xfrm>
          <a:prstGeom prst="rect">
            <a:avLst/>
          </a:prstGeom>
        </p:spPr>
      </p:pic>
    </p:spTree>
    <p:extLst>
      <p:ext uri="{BB962C8B-B14F-4D97-AF65-F5344CB8AC3E}">
        <p14:creationId xmlns:p14="http://schemas.microsoft.com/office/powerpoint/2010/main" val="3276071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writing implement, stationary, pen&#10;&#10;Description automatically generated">
            <a:extLst>
              <a:ext uri="{FF2B5EF4-FFF2-40B4-BE49-F238E27FC236}">
                <a16:creationId xmlns:a16="http://schemas.microsoft.com/office/drawing/2014/main" id="{3B16070C-0C7D-4FB2-9F81-9083FFA66A4C}"/>
              </a:ext>
            </a:extLst>
          </p:cNvPr>
          <p:cNvPicPr>
            <a:picLocks noChangeAspect="1"/>
          </p:cNvPicPr>
          <p:nvPr/>
        </p:nvPicPr>
        <p:blipFill rotWithShape="1">
          <a:blip r:embed="rId2">
            <a:alphaModFix amt="33000"/>
            <a:extLst>
              <a:ext uri="{837473B0-CC2E-450A-ABE3-18F120FF3D39}">
                <a1611:picAttrSrcUrl xmlns:a1611="http://schemas.microsoft.com/office/drawing/2016/11/main" r:id="rId3"/>
              </a:ext>
            </a:extLst>
          </a:blip>
          <a:srcRect t="-9439" b="38620"/>
          <a:stretch/>
        </p:blipFill>
        <p:spPr>
          <a:xfrm>
            <a:off x="1574276" y="593386"/>
            <a:ext cx="9362829" cy="5400653"/>
          </a:xfrm>
          <a:prstGeom prst="rect">
            <a:avLst/>
          </a:prstGeom>
        </p:spPr>
      </p:pic>
      <p:sp>
        <p:nvSpPr>
          <p:cNvPr id="12" name="TextBox 11">
            <a:extLst>
              <a:ext uri="{FF2B5EF4-FFF2-40B4-BE49-F238E27FC236}">
                <a16:creationId xmlns:a16="http://schemas.microsoft.com/office/drawing/2014/main" id="{4395B6AA-B96B-4A04-A706-C0FDB857F6CE}"/>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14" name="Picture 13">
            <a:extLst>
              <a:ext uri="{FF2B5EF4-FFF2-40B4-BE49-F238E27FC236}">
                <a16:creationId xmlns:a16="http://schemas.microsoft.com/office/drawing/2014/main" id="{E94CF6CF-D1D6-4F4C-95D6-0813457FCBC3}"/>
              </a:ext>
            </a:extLst>
          </p:cNvPr>
          <p:cNvPicPr>
            <a:picLocks noChangeAspect="1"/>
          </p:cNvPicPr>
          <p:nvPr/>
        </p:nvPicPr>
        <p:blipFill>
          <a:blip r:embed="rId4"/>
          <a:stretch>
            <a:fillRect/>
          </a:stretch>
        </p:blipFill>
        <p:spPr>
          <a:xfrm>
            <a:off x="10615229" y="6334782"/>
            <a:ext cx="1278763" cy="468157"/>
          </a:xfrm>
          <a:prstGeom prst="rect">
            <a:avLst/>
          </a:prstGeom>
        </p:spPr>
      </p:pic>
      <p:sp>
        <p:nvSpPr>
          <p:cNvPr id="9" name="Title 1">
            <a:extLst>
              <a:ext uri="{FF2B5EF4-FFF2-40B4-BE49-F238E27FC236}">
                <a16:creationId xmlns:a16="http://schemas.microsoft.com/office/drawing/2014/main" id="{8FCDDC20-FE03-4468-9203-5B0D54129011}"/>
              </a:ext>
            </a:extLst>
          </p:cNvPr>
          <p:cNvSpPr txBox="1">
            <a:spLocks/>
          </p:cNvSpPr>
          <p:nvPr/>
        </p:nvSpPr>
        <p:spPr>
          <a:xfrm>
            <a:off x="838200" y="365125"/>
            <a:ext cx="10515600" cy="75666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592A8A"/>
                </a:solidFill>
                <a:latin typeface="Avenir Next LT Pro" panose="020B0504020202020204" pitchFamily="34" charset="0"/>
              </a:rPr>
              <a:t>To Do This Week</a:t>
            </a:r>
          </a:p>
        </p:txBody>
      </p:sp>
      <p:sp>
        <p:nvSpPr>
          <p:cNvPr id="10" name="Content Placeholder 2">
            <a:extLst>
              <a:ext uri="{FF2B5EF4-FFF2-40B4-BE49-F238E27FC236}">
                <a16:creationId xmlns:a16="http://schemas.microsoft.com/office/drawing/2014/main" id="{3DE3085B-E176-41AC-AA4E-040A10073C6E}"/>
              </a:ext>
            </a:extLst>
          </p:cNvPr>
          <p:cNvSpPr txBox="1">
            <a:spLocks/>
          </p:cNvSpPr>
          <p:nvPr/>
        </p:nvSpPr>
        <p:spPr>
          <a:xfrm>
            <a:off x="1775404" y="1608932"/>
            <a:ext cx="8960571" cy="4385107"/>
          </a:xfrm>
          <a:prstGeom prst="rect">
            <a:avLst/>
          </a:prstGeom>
        </p:spPr>
        <p:txBody>
          <a:bodyPr numCol="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ü"/>
            </a:pPr>
            <a:r>
              <a:rPr lang="en-US" sz="3600" b="1" dirty="0">
                <a:solidFill>
                  <a:srgbClr val="592A8A"/>
                </a:solidFill>
                <a:latin typeface="Avenir Next LT Pro" panose="020B0504020202020204" pitchFamily="34" charset="0"/>
              </a:rPr>
              <a:t>Within 3 Days</a:t>
            </a:r>
          </a:p>
          <a:p>
            <a:pPr lvl="1">
              <a:buFont typeface="Wingdings" panose="05000000000000000000" pitchFamily="2" charset="2"/>
              <a:buChar char="ü"/>
            </a:pPr>
            <a:r>
              <a:rPr lang="en-US" sz="3200" dirty="0">
                <a:latin typeface="Avenir Next LT Pro" panose="020B0504020202020204" pitchFamily="34" charset="0"/>
              </a:rPr>
              <a:t>Activate Pirate ID</a:t>
            </a:r>
          </a:p>
          <a:p>
            <a:pPr lvl="1">
              <a:buFont typeface="Wingdings" panose="05000000000000000000" pitchFamily="2" charset="2"/>
              <a:buChar char="ü"/>
            </a:pPr>
            <a:r>
              <a:rPr lang="en-US" sz="3200" dirty="0">
                <a:latin typeface="Avenir Next LT Pro" panose="020B0504020202020204" pitchFamily="34" charset="0"/>
              </a:rPr>
              <a:t>DocuSign Packet</a:t>
            </a:r>
          </a:p>
          <a:p>
            <a:pPr lvl="1">
              <a:buFont typeface="Wingdings" panose="05000000000000000000" pitchFamily="2" charset="2"/>
              <a:buChar char="ü"/>
            </a:pPr>
            <a:r>
              <a:rPr lang="en-US" sz="3200" dirty="0">
                <a:latin typeface="Avenir Next LT Pro" panose="020B0504020202020204" pitchFamily="34" charset="0"/>
              </a:rPr>
              <a:t>Direct Deposit</a:t>
            </a:r>
          </a:p>
          <a:p>
            <a:pPr lvl="1">
              <a:buFont typeface="Wingdings" panose="05000000000000000000" pitchFamily="2" charset="2"/>
              <a:buChar char="ü"/>
            </a:pPr>
            <a:r>
              <a:rPr lang="en-US" sz="3200" dirty="0">
                <a:latin typeface="Avenir Next LT Pro" panose="020B0504020202020204" pitchFamily="34" charset="0"/>
              </a:rPr>
              <a:t>Tax Forms</a:t>
            </a:r>
          </a:p>
          <a:p>
            <a:pPr lvl="1">
              <a:buFont typeface="Wingdings" panose="05000000000000000000" pitchFamily="2" charset="2"/>
              <a:buChar char="ü"/>
            </a:pPr>
            <a:r>
              <a:rPr lang="en-US" sz="3200" dirty="0">
                <a:latin typeface="Avenir Next LT Pro" panose="020B0504020202020204" pitchFamily="34" charset="0"/>
              </a:rPr>
              <a:t>I-9 Documents</a:t>
            </a:r>
          </a:p>
          <a:p>
            <a:pPr marL="457200" lvl="1" indent="0">
              <a:buNone/>
            </a:pPr>
            <a:endParaRPr lang="en-US" sz="3200" dirty="0">
              <a:latin typeface="Avenir Next LT Pro" panose="020B0504020202020204" pitchFamily="34" charset="0"/>
            </a:endParaRPr>
          </a:p>
          <a:p>
            <a:pPr>
              <a:buFont typeface="Wingdings" panose="05000000000000000000" pitchFamily="2" charset="2"/>
              <a:buChar char="ü"/>
            </a:pPr>
            <a:r>
              <a:rPr lang="en-US" sz="3600" b="1" dirty="0">
                <a:solidFill>
                  <a:srgbClr val="592A8A"/>
                </a:solidFill>
                <a:latin typeface="Avenir Next LT Pro" panose="020B0504020202020204" pitchFamily="34" charset="0"/>
              </a:rPr>
              <a:t>Within First Week</a:t>
            </a:r>
            <a:endParaRPr lang="en-US" b="1" dirty="0">
              <a:solidFill>
                <a:srgbClr val="592A8A"/>
              </a:solidFill>
              <a:latin typeface="Avenir Next LT Pro" panose="020B0504020202020204" pitchFamily="34" charset="0"/>
            </a:endParaRPr>
          </a:p>
          <a:p>
            <a:pPr lvl="1">
              <a:buFont typeface="Wingdings" panose="05000000000000000000" pitchFamily="2" charset="2"/>
              <a:buChar char="ü"/>
            </a:pPr>
            <a:r>
              <a:rPr lang="en-US" sz="3200" dirty="0" err="1">
                <a:latin typeface="Avenir Next LT Pro" panose="020B0504020202020204" pitchFamily="34" charset="0"/>
              </a:rPr>
              <a:t>OneCard</a:t>
            </a:r>
            <a:endParaRPr lang="en-US" sz="3200" dirty="0">
              <a:latin typeface="Avenir Next LT Pro" panose="020B0504020202020204" pitchFamily="34" charset="0"/>
            </a:endParaRPr>
          </a:p>
          <a:p>
            <a:pPr lvl="1">
              <a:buFont typeface="Wingdings" panose="05000000000000000000" pitchFamily="2" charset="2"/>
              <a:buChar char="ü"/>
            </a:pPr>
            <a:r>
              <a:rPr lang="en-US" sz="3200" dirty="0">
                <a:latin typeface="Avenir Next LT Pro" panose="020B0504020202020204" pitchFamily="34" charset="0"/>
              </a:rPr>
              <a:t>Update Emergency Contacts</a:t>
            </a:r>
          </a:p>
          <a:p>
            <a:pPr lvl="1">
              <a:buFont typeface="Wingdings" panose="05000000000000000000" pitchFamily="2" charset="2"/>
              <a:buChar char="ü"/>
            </a:pPr>
            <a:r>
              <a:rPr lang="en-US" sz="3200" dirty="0">
                <a:latin typeface="Avenir Next LT Pro" panose="020B0504020202020204" pitchFamily="34" charset="0"/>
              </a:rPr>
              <a:t>Phase 2 NEO in Cornerstone</a:t>
            </a:r>
          </a:p>
          <a:p>
            <a:endParaRPr lang="en-US" sz="2400" dirty="0">
              <a:latin typeface="Garamond" panose="02020404030301010803" pitchFamily="18" charset="0"/>
            </a:endParaRPr>
          </a:p>
        </p:txBody>
      </p:sp>
    </p:spTree>
    <p:extLst>
      <p:ext uri="{BB962C8B-B14F-4D97-AF65-F5344CB8AC3E}">
        <p14:creationId xmlns:p14="http://schemas.microsoft.com/office/powerpoint/2010/main" val="219705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C0413C62-9064-47D0-8736-00DB2C280419}"/>
              </a:ext>
            </a:extLst>
          </p:cNvPr>
          <p:cNvSpPr txBox="1"/>
          <p:nvPr/>
        </p:nvSpPr>
        <p:spPr>
          <a:xfrm>
            <a:off x="660041" y="2767106"/>
            <a:ext cx="2880828" cy="3071906"/>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000" b="1" kern="1200">
                <a:solidFill>
                  <a:srgbClr val="FEC923"/>
                </a:solidFill>
                <a:latin typeface="Garamond" panose="02020404030301010803" pitchFamily="18" charset="0"/>
                <a:ea typeface="+mj-ea"/>
                <a:cs typeface="+mj-cs"/>
              </a:rPr>
              <a:t>Benefits </a:t>
            </a:r>
          </a:p>
          <a:p>
            <a:pPr defTabSz="914400">
              <a:lnSpc>
                <a:spcPct val="90000"/>
              </a:lnSpc>
              <a:spcBef>
                <a:spcPct val="0"/>
              </a:spcBef>
              <a:spcAft>
                <a:spcPts val="600"/>
              </a:spcAft>
            </a:pPr>
            <a:r>
              <a:rPr lang="en-US" sz="4000" b="1">
                <a:solidFill>
                  <a:srgbClr val="FEC923"/>
                </a:solidFill>
                <a:latin typeface="Garamond" panose="02020404030301010803" pitchFamily="18" charset="0"/>
                <a:ea typeface="+mj-ea"/>
                <a:cs typeface="+mj-cs"/>
              </a:rPr>
              <a:t>Overview</a:t>
            </a:r>
            <a:endParaRPr lang="en-US" sz="4000" b="1" kern="1200">
              <a:solidFill>
                <a:srgbClr val="FEC923"/>
              </a:solidFill>
              <a:latin typeface="Garamond" panose="02020404030301010803" pitchFamily="18" charset="0"/>
              <a:ea typeface="+mj-ea"/>
              <a:cs typeface="+mj-cs"/>
            </a:endParaRPr>
          </a:p>
        </p:txBody>
      </p:sp>
      <p:pic>
        <p:nvPicPr>
          <p:cNvPr id="11" name="Picture 10">
            <a:extLst>
              <a:ext uri="{FF2B5EF4-FFF2-40B4-BE49-F238E27FC236}">
                <a16:creationId xmlns:a16="http://schemas.microsoft.com/office/drawing/2014/main" id="{9F4E2F0A-E4F0-4551-A535-23EDF6EAC6B1}"/>
              </a:ext>
            </a:extLst>
          </p:cNvPr>
          <p:cNvPicPr>
            <a:picLocks noChangeAspect="1"/>
          </p:cNvPicPr>
          <p:nvPr/>
        </p:nvPicPr>
        <p:blipFill>
          <a:blip r:embed="rId2"/>
          <a:stretch>
            <a:fillRect/>
          </a:stretch>
        </p:blipFill>
        <p:spPr>
          <a:xfrm>
            <a:off x="10615229" y="6334782"/>
            <a:ext cx="1278763" cy="468157"/>
          </a:xfrm>
          <a:prstGeom prst="rect">
            <a:avLst/>
          </a:prstGeom>
        </p:spPr>
      </p:pic>
      <p:sp>
        <p:nvSpPr>
          <p:cNvPr id="12" name="TextBox 11">
            <a:extLst>
              <a:ext uri="{FF2B5EF4-FFF2-40B4-BE49-F238E27FC236}">
                <a16:creationId xmlns:a16="http://schemas.microsoft.com/office/drawing/2014/main" id="{831F550A-8522-41CF-A0AB-F68D6D985E7A}"/>
              </a:ext>
            </a:extLst>
          </p:cNvPr>
          <p:cNvSpPr txBox="1"/>
          <p:nvPr/>
        </p:nvSpPr>
        <p:spPr>
          <a:xfrm>
            <a:off x="4344109" y="1767639"/>
            <a:ext cx="3436494" cy="4033861"/>
          </a:xfrm>
          <a:prstGeom prst="rect">
            <a:avLst/>
          </a:prstGeom>
          <a:noFill/>
        </p:spPr>
        <p:txBody>
          <a:bodyPr wrap="square">
            <a:spAutoFit/>
          </a:bodyPr>
          <a:lstStyle/>
          <a:p>
            <a:pPr algn="ctr">
              <a:lnSpc>
                <a:spcPct val="107000"/>
              </a:lnSpc>
            </a:pPr>
            <a:r>
              <a:rPr lang="en-US" sz="2000" b="1" u="sng"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rPr>
              <a:t>Things to Review Before Thursday!</a:t>
            </a:r>
          </a:p>
          <a:p>
            <a:pPr algn="ctr">
              <a:lnSpc>
                <a:spcPct val="107000"/>
              </a:lnSpc>
            </a:pPr>
            <a:endParaRPr lang="en-US" sz="2000" b="1" u="sng"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indent="-342900">
              <a:lnSpc>
                <a:spcPct val="107000"/>
              </a:lnSpc>
              <a:buAutoNum type="arabicPeriod"/>
            </a:pP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Printed PowerPoint Presentation </a:t>
            </a:r>
            <a:endParaRPr lang="en-US" sz="2000" dirty="0">
              <a:latin typeface="Avenir Next LT Pro" panose="020B0504020202020204" pitchFamily="34" charset="0"/>
              <a:ea typeface="Calibri" panose="020F0502020204030204" pitchFamily="34" charset="0"/>
              <a:cs typeface="Times New Roman" panose="02020603050405020304" pitchFamily="18" charset="0"/>
            </a:endParaRPr>
          </a:p>
          <a:p>
            <a:pPr marL="342900" indent="-342900">
              <a:lnSpc>
                <a:spcPct val="107000"/>
              </a:lnSpc>
              <a:buAutoNum type="arabicPeriod"/>
            </a:pP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Booklets </a:t>
            </a:r>
            <a:endParaRPr lang="en-US" sz="2000" dirty="0">
              <a:latin typeface="Avenir Next LT Pro" panose="020B0504020202020204" pitchFamily="34" charset="0"/>
              <a:ea typeface="Calibri" panose="020F0502020204030204" pitchFamily="34" charset="0"/>
              <a:cs typeface="Times New Roman" panose="02020603050405020304" pitchFamily="18" charset="0"/>
            </a:endParaRPr>
          </a:p>
          <a:p>
            <a:pPr marL="800100" lvl="1" indent="-342900">
              <a:lnSpc>
                <a:spcPct val="107000"/>
              </a:lnSpc>
              <a:buAutoNum type="arabicPeriod"/>
            </a:pP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Pay special attention to the Decision Guide on page 7-8.</a:t>
            </a:r>
          </a:p>
          <a:p>
            <a:pPr marL="342900" indent="-342900">
              <a:lnSpc>
                <a:spcPct val="107000"/>
              </a:lnSpc>
              <a:buAutoNum type="arabicPeriod"/>
            </a:pP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Forms </a:t>
            </a:r>
            <a:endParaRPr lang="en-US" sz="2000" dirty="0">
              <a:latin typeface="Avenir Next LT Pro" panose="020B0504020202020204" pitchFamily="34" charset="0"/>
              <a:ea typeface="Calibri" panose="020F0502020204030204" pitchFamily="34" charset="0"/>
              <a:cs typeface="Times New Roman" panose="02020603050405020304" pitchFamily="18" charset="0"/>
            </a:endParaRPr>
          </a:p>
          <a:p>
            <a:pPr marL="342900" indent="-342900">
              <a:lnSpc>
                <a:spcPct val="107000"/>
              </a:lnSpc>
              <a:buAutoNum type="arabicPeriod"/>
            </a:pP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70/30 &amp; 80/20 </a:t>
            </a:r>
            <a:r>
              <a:rPr lang="en-US" sz="2000" dirty="0">
                <a:latin typeface="Avenir Next LT Pro" panose="020B0504020202020204" pitchFamily="34" charset="0"/>
                <a:ea typeface="Calibri" panose="020F0502020204030204" pitchFamily="34" charset="0"/>
                <a:cs typeface="Times New Roman" panose="02020603050405020304" pitchFamily="18" charset="0"/>
              </a:rPr>
              <a:t>Medical Plans and Coverage</a:t>
            </a:r>
            <a:endParaRPr lang="en-US" sz="2000" dirty="0">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3" name="Picture 2" descr="A close-up of a person smiling&#10;&#10;Description automatically generated">
            <a:extLst>
              <a:ext uri="{FF2B5EF4-FFF2-40B4-BE49-F238E27FC236}">
                <a16:creationId xmlns:a16="http://schemas.microsoft.com/office/drawing/2014/main" id="{99B7951A-35A0-4556-87A7-AD47F8858F92}"/>
              </a:ext>
            </a:extLst>
          </p:cNvPr>
          <p:cNvPicPr>
            <a:picLocks noChangeAspect="1"/>
          </p:cNvPicPr>
          <p:nvPr/>
        </p:nvPicPr>
        <p:blipFill>
          <a:blip r:embed="rId3"/>
          <a:stretch>
            <a:fillRect/>
          </a:stretch>
        </p:blipFill>
        <p:spPr>
          <a:xfrm>
            <a:off x="8246465" y="4882841"/>
            <a:ext cx="1107974" cy="1386256"/>
          </a:xfrm>
          <a:prstGeom prst="rect">
            <a:avLst/>
          </a:prstGeom>
        </p:spPr>
      </p:pic>
      <p:sp>
        <p:nvSpPr>
          <p:cNvPr id="14" name="TextBox 13">
            <a:extLst>
              <a:ext uri="{FF2B5EF4-FFF2-40B4-BE49-F238E27FC236}">
                <a16:creationId xmlns:a16="http://schemas.microsoft.com/office/drawing/2014/main" id="{199AF0AD-F579-49C1-B463-A55FD34CDC8A}"/>
              </a:ext>
            </a:extLst>
          </p:cNvPr>
          <p:cNvSpPr txBox="1"/>
          <p:nvPr/>
        </p:nvSpPr>
        <p:spPr>
          <a:xfrm>
            <a:off x="9489837" y="4865021"/>
            <a:ext cx="2244960" cy="1477328"/>
          </a:xfrm>
          <a:prstGeom prst="rect">
            <a:avLst/>
          </a:prstGeom>
          <a:noFill/>
        </p:spPr>
        <p:txBody>
          <a:bodyPr wrap="square">
            <a:spAutoFit/>
          </a:bodyPr>
          <a:lstStyle/>
          <a:p>
            <a:r>
              <a:rPr lang="en-US" dirty="0">
                <a:effectLst/>
                <a:latin typeface="Avenir Next LT Pro" panose="020B0504020202020204" pitchFamily="34" charset="0"/>
              </a:rPr>
              <a:t>Pam Brann</a:t>
            </a:r>
            <a:br>
              <a:rPr lang="en-US" dirty="0">
                <a:effectLst/>
                <a:latin typeface="Avenir Next LT Pro" panose="020B0504020202020204" pitchFamily="34" charset="0"/>
              </a:rPr>
            </a:br>
            <a:r>
              <a:rPr lang="en-US" dirty="0">
                <a:effectLst/>
                <a:latin typeface="Avenir Next LT Pro" panose="020B0504020202020204" pitchFamily="34" charset="0"/>
              </a:rPr>
              <a:t>Administrative Support Specialist</a:t>
            </a:r>
            <a:br>
              <a:rPr lang="en-US" dirty="0">
                <a:effectLst/>
                <a:latin typeface="Avenir Next LT Pro" panose="020B0504020202020204" pitchFamily="34" charset="0"/>
              </a:rPr>
            </a:br>
            <a:r>
              <a:rPr lang="en-US" dirty="0">
                <a:effectLst/>
                <a:latin typeface="Avenir Next LT Pro" panose="020B0504020202020204" pitchFamily="34" charset="0"/>
              </a:rPr>
              <a:t>252-328-9887</a:t>
            </a:r>
            <a:br>
              <a:rPr lang="en-US" dirty="0">
                <a:effectLst/>
                <a:latin typeface="Avenir Next LT Pro" panose="020B0504020202020204" pitchFamily="34" charset="0"/>
              </a:rPr>
            </a:br>
            <a:r>
              <a:rPr lang="en-US" dirty="0">
                <a:effectLst/>
                <a:latin typeface="Avenir Next LT Pro" panose="020B0504020202020204" pitchFamily="34" charset="0"/>
                <a:hlinkClick r:id="rId4"/>
              </a:rPr>
              <a:t>brannp18@ecu.edu</a:t>
            </a:r>
            <a:endParaRPr lang="en-US" dirty="0">
              <a:effectLst/>
              <a:latin typeface="Avenir Next LT Pro" panose="020B0504020202020204" pitchFamily="34" charset="0"/>
            </a:endParaRPr>
          </a:p>
        </p:txBody>
      </p:sp>
      <p:sp>
        <p:nvSpPr>
          <p:cNvPr id="16" name="TextBox 15">
            <a:extLst>
              <a:ext uri="{FF2B5EF4-FFF2-40B4-BE49-F238E27FC236}">
                <a16:creationId xmlns:a16="http://schemas.microsoft.com/office/drawing/2014/main" id="{35C5387A-5809-473C-8C1E-6BC155D10F51}"/>
              </a:ext>
            </a:extLst>
          </p:cNvPr>
          <p:cNvSpPr txBox="1"/>
          <p:nvPr/>
        </p:nvSpPr>
        <p:spPr>
          <a:xfrm>
            <a:off x="4454779" y="626478"/>
            <a:ext cx="3240290" cy="860044"/>
          </a:xfrm>
          <a:prstGeom prst="rect">
            <a:avLst/>
          </a:prstGeom>
          <a:noFill/>
        </p:spPr>
        <p:txBody>
          <a:bodyPr wrap="square">
            <a:spAutoFit/>
          </a:bodyPr>
          <a:lstStyle/>
          <a:p>
            <a:pPr>
              <a:lnSpc>
                <a:spcPct val="107000"/>
              </a:lnSpc>
            </a:pPr>
            <a:r>
              <a:rPr lang="en-US" sz="2400" b="1" spc="-150" dirty="0">
                <a:solidFill>
                  <a:srgbClr val="592A8A"/>
                </a:solidFill>
                <a:effectLst/>
                <a:highlight>
                  <a:srgbClr val="FEC923"/>
                </a:highlight>
                <a:latin typeface="Avenir Next LT Pro" panose="020B0504020202020204" pitchFamily="34" charset="0"/>
                <a:ea typeface="Calibri" panose="020F0502020204030204" pitchFamily="34" charset="0"/>
                <a:cs typeface="Times New Roman" panose="02020603050405020304" pitchFamily="18" charset="0"/>
              </a:rPr>
              <a:t>Benefits webinar every </a:t>
            </a:r>
            <a:r>
              <a:rPr lang="en-US" sz="2400" b="1" u="sng" spc="-150" dirty="0">
                <a:solidFill>
                  <a:srgbClr val="592A8A"/>
                </a:solidFill>
                <a:effectLst/>
                <a:highlight>
                  <a:srgbClr val="FEC923"/>
                </a:highlight>
                <a:latin typeface="Avenir Next LT Pro" panose="020B0504020202020204" pitchFamily="34" charset="0"/>
                <a:ea typeface="Calibri" panose="020F0502020204030204" pitchFamily="34" charset="0"/>
                <a:cs typeface="Times New Roman" panose="02020603050405020304" pitchFamily="18" charset="0"/>
              </a:rPr>
              <a:t>Thursday at 10:00 AM!</a:t>
            </a:r>
          </a:p>
        </p:txBody>
      </p:sp>
      <p:sp>
        <p:nvSpPr>
          <p:cNvPr id="21" name="TextBox 20">
            <a:extLst>
              <a:ext uri="{FF2B5EF4-FFF2-40B4-BE49-F238E27FC236}">
                <a16:creationId xmlns:a16="http://schemas.microsoft.com/office/drawing/2014/main" id="{8C13D678-7E02-46CA-88E3-73426577EE55}"/>
              </a:ext>
            </a:extLst>
          </p:cNvPr>
          <p:cNvSpPr txBox="1"/>
          <p:nvPr/>
        </p:nvSpPr>
        <p:spPr>
          <a:xfrm>
            <a:off x="7902910" y="391957"/>
            <a:ext cx="4040744" cy="4354590"/>
          </a:xfrm>
          <a:prstGeom prst="rect">
            <a:avLst/>
          </a:prstGeom>
          <a:noFill/>
        </p:spPr>
        <p:txBody>
          <a:bodyPr wrap="square">
            <a:spAutoFit/>
          </a:bodyPr>
          <a:lstStyle/>
          <a:p>
            <a:pPr algn="ctr">
              <a:lnSpc>
                <a:spcPct val="107000"/>
              </a:lnSpc>
            </a:pPr>
            <a:r>
              <a:rPr lang="en-US" sz="2800" b="1" u="sng"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rPr>
              <a:t>Important Deadlines</a:t>
            </a:r>
          </a:p>
          <a:p>
            <a:pPr>
              <a:lnSpc>
                <a:spcPct val="107000"/>
              </a:lnSpc>
            </a:pPr>
            <a:endParaRPr lang="en-US" sz="1200" b="1"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pPr>
            <a:r>
              <a:rPr lang="en-US" sz="2000" b="1"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rPr>
              <a:t>Medical</a:t>
            </a: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 – </a:t>
            </a:r>
            <a:r>
              <a:rPr lang="en-US" sz="2000" b="1" i="1" u="sng" dirty="0">
                <a:effectLst/>
                <a:latin typeface="Avenir Next LT Pro" panose="020B0504020202020204" pitchFamily="34" charset="0"/>
                <a:ea typeface="Calibri" panose="020F0502020204030204" pitchFamily="34" charset="0"/>
                <a:cs typeface="Times New Roman" panose="02020603050405020304" pitchFamily="18" charset="0"/>
              </a:rPr>
              <a:t>30 days from date of hire </a:t>
            </a: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or you will not be covered through ECU.  You may sign up again during open enrollment, but that won’t take effect until January of the following year! </a:t>
            </a:r>
          </a:p>
          <a:p>
            <a:pPr>
              <a:lnSpc>
                <a:spcPct val="107000"/>
              </a:lnSpc>
            </a:pPr>
            <a:endParaRPr lang="en-US" sz="20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pPr>
            <a:r>
              <a:rPr lang="en-US" sz="2000" b="1" dirty="0">
                <a:solidFill>
                  <a:srgbClr val="592A8A"/>
                </a:solidFill>
                <a:effectLst/>
                <a:latin typeface="Avenir Next LT Pro" panose="020B0504020202020204" pitchFamily="34" charset="0"/>
                <a:ea typeface="Calibri" panose="020F0502020204030204" pitchFamily="34" charset="0"/>
                <a:cs typeface="Times New Roman" panose="02020603050405020304" pitchFamily="18" charset="0"/>
              </a:rPr>
              <a:t>Retirement</a:t>
            </a: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 – </a:t>
            </a:r>
            <a:r>
              <a:rPr lang="en-US" sz="2000" b="1" i="1" u="sng" dirty="0">
                <a:effectLst/>
                <a:latin typeface="Avenir Next LT Pro" panose="020B0504020202020204" pitchFamily="34" charset="0"/>
                <a:ea typeface="Calibri" panose="020F0502020204030204" pitchFamily="34" charset="0"/>
                <a:cs typeface="Times New Roman" panose="02020603050405020304" pitchFamily="18" charset="0"/>
              </a:rPr>
              <a:t>60 Days from date of hire</a:t>
            </a:r>
            <a:r>
              <a:rPr lang="en-US" sz="2000" dirty="0">
                <a:effectLst/>
                <a:latin typeface="Avenir Next LT Pro" panose="020B0504020202020204" pitchFamily="34" charset="0"/>
                <a:ea typeface="Calibri" panose="020F0502020204030204" pitchFamily="34" charset="0"/>
                <a:cs typeface="Times New Roman" panose="02020603050405020304" pitchFamily="18" charset="0"/>
              </a:rPr>
              <a:t>; if you don’t select a plan, you’ll be automatically enrolled in TSERS. </a:t>
            </a:r>
          </a:p>
        </p:txBody>
      </p:sp>
    </p:spTree>
    <p:extLst>
      <p:ext uri="{BB962C8B-B14F-4D97-AF65-F5344CB8AC3E}">
        <p14:creationId xmlns:p14="http://schemas.microsoft.com/office/powerpoint/2010/main" val="4064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 calcmode="lin" valueType="num">
                                      <p:cBhvr additive="base">
                                        <p:cTn id="2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 calcmode="lin" valueType="num">
                                      <p:cBhvr additive="base">
                                        <p:cTn id="3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 calcmode="lin" valueType="num">
                                      <p:cBhvr additive="base">
                                        <p:cTn id="4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anim calcmode="lin" valueType="num">
                                      <p:cBhvr additive="base">
                                        <p:cTn id="45"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1">
                                            <p:txEl>
                                              <p:pRg st="4" end="4"/>
                                            </p:txEl>
                                          </p:spTgt>
                                        </p:tgtEl>
                                        <p:attrNameLst>
                                          <p:attrName>style.visibility</p:attrName>
                                        </p:attrNameLst>
                                      </p:cBhvr>
                                      <p:to>
                                        <p:strVal val="visible"/>
                                      </p:to>
                                    </p:set>
                                    <p:anim calcmode="lin" valueType="num">
                                      <p:cBhvr additive="base">
                                        <p:cTn id="49"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1284" y="248345"/>
            <a:ext cx="3121550" cy="1142804"/>
          </a:xfrm>
          <a:prstGeom prst="rect">
            <a:avLst/>
          </a:prstGeom>
        </p:spPr>
      </p:pic>
      <p:sp>
        <p:nvSpPr>
          <p:cNvPr id="3" name="Title 2">
            <a:extLst>
              <a:ext uri="{FF2B5EF4-FFF2-40B4-BE49-F238E27FC236}">
                <a16:creationId xmlns:a16="http://schemas.microsoft.com/office/drawing/2014/main" id="{96B85234-D9DF-4AE6-B747-EB6C0A95CED1}"/>
              </a:ext>
            </a:extLst>
          </p:cNvPr>
          <p:cNvSpPr>
            <a:spLocks noGrp="1"/>
          </p:cNvSpPr>
          <p:nvPr>
            <p:ph type="title"/>
          </p:nvPr>
        </p:nvSpPr>
        <p:spPr>
          <a:xfrm>
            <a:off x="550202" y="2011051"/>
            <a:ext cx="4664645" cy="3731657"/>
          </a:xfrm>
        </p:spPr>
        <p:txBody>
          <a:bodyPr>
            <a:normAutofit fontScale="90000"/>
          </a:bodyPr>
          <a:lstStyle/>
          <a:p>
            <a:r>
              <a:rPr lang="en-US" sz="8000" b="1" dirty="0">
                <a:solidFill>
                  <a:srgbClr val="400080"/>
                </a:solidFill>
                <a:latin typeface="Avenir Next LT Pro" panose="020B0504020202020204" pitchFamily="34" charset="0"/>
              </a:rPr>
              <a:t>Welcome aboard, Pirates!</a:t>
            </a:r>
          </a:p>
        </p:txBody>
      </p:sp>
    </p:spTree>
    <p:extLst>
      <p:ext uri="{BB962C8B-B14F-4D97-AF65-F5344CB8AC3E}">
        <p14:creationId xmlns:p14="http://schemas.microsoft.com/office/powerpoint/2010/main" val="13016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7" name="Picture 6"/>
          <p:cNvPicPr>
            <a:picLocks noChangeAspect="1"/>
          </p:cNvPicPr>
          <p:nvPr/>
        </p:nvPicPr>
        <p:blipFill>
          <a:blip r:embed="rId2"/>
          <a:stretch>
            <a:fillRect/>
          </a:stretch>
        </p:blipFill>
        <p:spPr>
          <a:xfrm>
            <a:off x="10615229" y="6334782"/>
            <a:ext cx="1278763" cy="468157"/>
          </a:xfrm>
          <a:prstGeom prst="rect">
            <a:avLst/>
          </a:prstGeom>
        </p:spPr>
      </p:pic>
      <p:pic>
        <p:nvPicPr>
          <p:cNvPr id="1026" name="Picture 2">
            <a:extLst>
              <a:ext uri="{FF2B5EF4-FFF2-40B4-BE49-F238E27FC236}">
                <a16:creationId xmlns:a16="http://schemas.microsoft.com/office/drawing/2014/main" id="{93B6169C-BD64-4A99-A13E-FDD4B1C6F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125" y="1529341"/>
            <a:ext cx="2292442" cy="28682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CBB623B-94D9-48E9-91DE-54E96B7D1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310" y="1529341"/>
            <a:ext cx="2292442" cy="28682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C962CA0-4A67-4102-92CC-EC27F1634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053" y="1529341"/>
            <a:ext cx="2292442" cy="28682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E0A55A4-BF70-4D97-8714-3D0D49C35D89}"/>
              </a:ext>
            </a:extLst>
          </p:cNvPr>
          <p:cNvSpPr txBox="1"/>
          <p:nvPr/>
        </p:nvSpPr>
        <p:spPr>
          <a:xfrm>
            <a:off x="28647" y="297198"/>
            <a:ext cx="12192000" cy="769441"/>
          </a:xfrm>
          <a:prstGeom prst="rect">
            <a:avLst/>
          </a:prstGeom>
          <a:noFill/>
        </p:spPr>
        <p:txBody>
          <a:bodyPr wrap="square" rtlCol="0">
            <a:spAutoFit/>
          </a:bodyPr>
          <a:lstStyle/>
          <a:p>
            <a:pPr algn="ctr"/>
            <a:r>
              <a:rPr lang="en-US" sz="4400" b="1" dirty="0">
                <a:solidFill>
                  <a:srgbClr val="592A8A"/>
                </a:solidFill>
                <a:latin typeface="Avenir Next LT Pro" panose="020B0504020202020204" pitchFamily="34" charset="0"/>
              </a:rPr>
              <a:t>Welcome to New Employee Orientation</a:t>
            </a:r>
          </a:p>
        </p:txBody>
      </p:sp>
      <p:sp>
        <p:nvSpPr>
          <p:cNvPr id="11" name="TextBox 10">
            <a:extLst>
              <a:ext uri="{FF2B5EF4-FFF2-40B4-BE49-F238E27FC236}">
                <a16:creationId xmlns:a16="http://schemas.microsoft.com/office/drawing/2014/main" id="{1C5ECE16-4E8D-444F-8B93-B83C80D78333}"/>
              </a:ext>
            </a:extLst>
          </p:cNvPr>
          <p:cNvSpPr txBox="1"/>
          <p:nvPr/>
        </p:nvSpPr>
        <p:spPr>
          <a:xfrm>
            <a:off x="2350310" y="4452119"/>
            <a:ext cx="2497372" cy="1169551"/>
          </a:xfrm>
          <a:prstGeom prst="rect">
            <a:avLst/>
          </a:prstGeom>
          <a:noFill/>
        </p:spPr>
        <p:txBody>
          <a:bodyPr wrap="square">
            <a:spAutoFit/>
          </a:bodyPr>
          <a:lstStyle/>
          <a:p>
            <a:r>
              <a:rPr lang="en-US">
                <a:solidFill>
                  <a:srgbClr val="572C86"/>
                </a:solidFill>
                <a:latin typeface="Avenir Next LT Pro Demi" panose="020B0704020202020204" pitchFamily="34" charset="0"/>
              </a:rPr>
              <a:t>Robert Weatherly</a:t>
            </a:r>
            <a:br>
              <a:rPr lang="en-US">
                <a:solidFill>
                  <a:srgbClr val="572C86"/>
                </a:solidFill>
                <a:latin typeface="Oswald" panose="00000500000000000000" pitchFamily="2" charset="0"/>
              </a:rPr>
            </a:br>
            <a:r>
              <a:rPr lang="en-US">
                <a:solidFill>
                  <a:srgbClr val="212529"/>
                </a:solidFill>
                <a:latin typeface="Avenir Next LT Pro" panose="020B0504020202020204" pitchFamily="34" charset="0"/>
              </a:rPr>
              <a:t>Director of L&amp;OD</a:t>
            </a:r>
            <a:br>
              <a:rPr lang="en-US">
                <a:latin typeface="Avenir Next LT Pro" panose="020B0504020202020204" pitchFamily="34" charset="0"/>
              </a:rPr>
            </a:br>
            <a:r>
              <a:rPr lang="en-US">
                <a:solidFill>
                  <a:srgbClr val="212529"/>
                </a:solidFill>
                <a:latin typeface="Avenir Next LT Pro" panose="020B0504020202020204" pitchFamily="34" charset="0"/>
              </a:rPr>
              <a:t>252-328-9885</a:t>
            </a:r>
            <a:br>
              <a:rPr lang="en-US">
                <a:latin typeface="Avenir Next LT Pro" panose="020B0504020202020204" pitchFamily="34" charset="0"/>
              </a:rPr>
            </a:br>
            <a:r>
              <a:rPr lang="en-US" sz="1600">
                <a:solidFill>
                  <a:srgbClr val="572C86"/>
                </a:solidFill>
                <a:latin typeface="Avenir Next LT Pro" panose="020B0504020202020204" pitchFamily="34" charset="0"/>
                <a:hlinkClick r:id="rId6"/>
              </a:rPr>
              <a:t>weatherlyr19@ecu.edu</a:t>
            </a:r>
            <a:endParaRPr lang="en-US">
              <a:latin typeface="Avenir Next LT Pro" panose="020B0504020202020204" pitchFamily="34" charset="0"/>
            </a:endParaRPr>
          </a:p>
        </p:txBody>
      </p:sp>
      <p:sp>
        <p:nvSpPr>
          <p:cNvPr id="13" name="TextBox 12">
            <a:extLst>
              <a:ext uri="{FF2B5EF4-FFF2-40B4-BE49-F238E27FC236}">
                <a16:creationId xmlns:a16="http://schemas.microsoft.com/office/drawing/2014/main" id="{B530926E-36C0-4267-B18E-51375E0D8871}"/>
              </a:ext>
            </a:extLst>
          </p:cNvPr>
          <p:cNvSpPr txBox="1"/>
          <p:nvPr/>
        </p:nvSpPr>
        <p:spPr>
          <a:xfrm>
            <a:off x="4847682" y="4464206"/>
            <a:ext cx="2497371" cy="1169551"/>
          </a:xfrm>
          <a:prstGeom prst="rect">
            <a:avLst/>
          </a:prstGeom>
          <a:noFill/>
        </p:spPr>
        <p:txBody>
          <a:bodyPr wrap="square">
            <a:spAutoFit/>
          </a:bodyPr>
          <a:lstStyle/>
          <a:p>
            <a:r>
              <a:rPr lang="en-US">
                <a:solidFill>
                  <a:srgbClr val="572C86"/>
                </a:solidFill>
                <a:latin typeface="Avenir Next LT Pro Demi" panose="020B0704020202020204" pitchFamily="34" charset="0"/>
              </a:rPr>
              <a:t>Christy Carraway</a:t>
            </a:r>
            <a:br>
              <a:rPr lang="en-US">
                <a:solidFill>
                  <a:srgbClr val="572C86"/>
                </a:solidFill>
                <a:latin typeface="Oswald" panose="00000500000000000000" pitchFamily="2" charset="0"/>
              </a:rPr>
            </a:br>
            <a:r>
              <a:rPr lang="en-US">
                <a:solidFill>
                  <a:srgbClr val="212529"/>
                </a:solidFill>
                <a:latin typeface="Avenir Next LT Pro" panose="020B0504020202020204" pitchFamily="34" charset="0"/>
              </a:rPr>
              <a:t>L&amp;OD Consultant</a:t>
            </a:r>
            <a:br>
              <a:rPr lang="en-US">
                <a:latin typeface="Avenir Next LT Pro" panose="020B0504020202020204" pitchFamily="34" charset="0"/>
              </a:rPr>
            </a:br>
            <a:r>
              <a:rPr lang="en-US">
                <a:solidFill>
                  <a:srgbClr val="212529"/>
                </a:solidFill>
                <a:latin typeface="Avenir Next LT Pro" panose="020B0504020202020204" pitchFamily="34" charset="0"/>
              </a:rPr>
              <a:t>252-328-9921</a:t>
            </a:r>
            <a:br>
              <a:rPr lang="en-US">
                <a:latin typeface="Avenir Next LT Pro" panose="020B0504020202020204" pitchFamily="34" charset="0"/>
              </a:rPr>
            </a:br>
            <a:r>
              <a:rPr lang="en-US" sz="1600">
                <a:solidFill>
                  <a:srgbClr val="572C86"/>
                </a:solidFill>
                <a:latin typeface="Avenir Next LT Pro" panose="020B0504020202020204" pitchFamily="34" charset="0"/>
                <a:hlinkClick r:id="rId7"/>
              </a:rPr>
              <a:t>carrawayc16@ecu.edu</a:t>
            </a:r>
            <a:endParaRPr lang="en-US">
              <a:latin typeface="Avenir Next LT Pro" panose="020B0504020202020204" pitchFamily="34" charset="0"/>
            </a:endParaRPr>
          </a:p>
        </p:txBody>
      </p:sp>
      <p:sp>
        <p:nvSpPr>
          <p:cNvPr id="15" name="TextBox 14">
            <a:extLst>
              <a:ext uri="{FF2B5EF4-FFF2-40B4-BE49-F238E27FC236}">
                <a16:creationId xmlns:a16="http://schemas.microsoft.com/office/drawing/2014/main" id="{69FB8722-D915-4F0A-87CA-26676C43175E}"/>
              </a:ext>
            </a:extLst>
          </p:cNvPr>
          <p:cNvSpPr txBox="1"/>
          <p:nvPr/>
        </p:nvSpPr>
        <p:spPr>
          <a:xfrm>
            <a:off x="7320117" y="4439955"/>
            <a:ext cx="2662518" cy="1200329"/>
          </a:xfrm>
          <a:prstGeom prst="rect">
            <a:avLst/>
          </a:prstGeom>
          <a:noFill/>
        </p:spPr>
        <p:txBody>
          <a:bodyPr wrap="square">
            <a:spAutoFit/>
          </a:bodyPr>
          <a:lstStyle/>
          <a:p>
            <a:r>
              <a:rPr lang="en-US">
                <a:solidFill>
                  <a:srgbClr val="572C86"/>
                </a:solidFill>
                <a:latin typeface="Avenir Next LT Pro Demi" panose="020B0704020202020204" pitchFamily="34" charset="0"/>
              </a:rPr>
              <a:t>Mary Hardin</a:t>
            </a:r>
            <a:br>
              <a:rPr lang="en-US">
                <a:solidFill>
                  <a:srgbClr val="572C86"/>
                </a:solidFill>
                <a:latin typeface="Oswald" panose="00000500000000000000" pitchFamily="2" charset="0"/>
              </a:rPr>
            </a:br>
            <a:r>
              <a:rPr lang="en-US">
                <a:solidFill>
                  <a:srgbClr val="212529"/>
                </a:solidFill>
                <a:latin typeface="Avenir Next LT Pro" panose="020B0504020202020204" pitchFamily="34" charset="0"/>
              </a:rPr>
              <a:t>Training Specialist</a:t>
            </a:r>
            <a:br>
              <a:rPr lang="en-US">
                <a:latin typeface="Avenir Next LT Pro" panose="020B0504020202020204" pitchFamily="34" charset="0"/>
              </a:rPr>
            </a:br>
            <a:r>
              <a:rPr lang="en-US">
                <a:solidFill>
                  <a:srgbClr val="212529"/>
                </a:solidFill>
                <a:latin typeface="Avenir Next LT Pro" panose="020B0504020202020204" pitchFamily="34" charset="0"/>
              </a:rPr>
              <a:t>252-737-5824</a:t>
            </a:r>
            <a:br>
              <a:rPr lang="en-US">
                <a:latin typeface="Avenir Next LT Pro" panose="020B0504020202020204" pitchFamily="34" charset="0"/>
              </a:rPr>
            </a:br>
            <a:r>
              <a:rPr lang="en-US" sz="1600">
                <a:solidFill>
                  <a:srgbClr val="572C86"/>
                </a:solidFill>
                <a:latin typeface="Avenir Next LT Pro" panose="020B0504020202020204" pitchFamily="34" charset="0"/>
                <a:hlinkClick r:id="rId8"/>
              </a:rPr>
              <a:t>hajtovikm19@ecu.edu</a:t>
            </a:r>
            <a:endParaRPr lang="en-US">
              <a:latin typeface="Avenir Next LT Pro" panose="020B05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0A55A4-BF70-4D97-8714-3D0D49C35D89}"/>
              </a:ext>
            </a:extLst>
          </p:cNvPr>
          <p:cNvSpPr txBox="1"/>
          <p:nvPr/>
        </p:nvSpPr>
        <p:spPr>
          <a:xfrm>
            <a:off x="2021542" y="334671"/>
            <a:ext cx="8202705" cy="830997"/>
          </a:xfrm>
          <a:prstGeom prst="rect">
            <a:avLst/>
          </a:prstGeom>
          <a:noFill/>
        </p:spPr>
        <p:txBody>
          <a:bodyPr wrap="square" rtlCol="0">
            <a:spAutoFit/>
          </a:bodyPr>
          <a:lstStyle/>
          <a:p>
            <a:pPr algn="ctr"/>
            <a:endParaRPr lang="en-US" sz="4800" b="1">
              <a:latin typeface="Garamond" panose="02020404030301010803" pitchFamily="18" charset="0"/>
            </a:endParaRPr>
          </a:p>
        </p:txBody>
      </p:sp>
      <p:pic>
        <p:nvPicPr>
          <p:cNvPr id="2" name="Online Media 1" title="ECU Will Always Be Here">
            <a:hlinkClick r:id="" action="ppaction://media"/>
            <a:extLst>
              <a:ext uri="{FF2B5EF4-FFF2-40B4-BE49-F238E27FC236}">
                <a16:creationId xmlns:a16="http://schemas.microsoft.com/office/drawing/2014/main" id="{3A694B9D-E274-4DBA-B60A-161B5CB889D7}"/>
              </a:ext>
            </a:extLst>
          </p:cNvPr>
          <p:cNvPicPr>
            <a:picLocks noRot="1" noChangeAspect="1"/>
          </p:cNvPicPr>
          <p:nvPr>
            <a:videoFile r:link="rId1"/>
          </p:nvPr>
        </p:nvPicPr>
        <p:blipFill>
          <a:blip r:embed="rId3"/>
          <a:stretch>
            <a:fillRect/>
          </a:stretch>
        </p:blipFill>
        <p:spPr>
          <a:xfrm>
            <a:off x="625326" y="87579"/>
            <a:ext cx="10941348" cy="6181861"/>
          </a:xfrm>
          <a:prstGeom prst="rect">
            <a:avLst/>
          </a:prstGeom>
        </p:spPr>
      </p:pic>
      <p:sp>
        <p:nvSpPr>
          <p:cNvPr id="10" name="TextBox 9">
            <a:extLst>
              <a:ext uri="{FF2B5EF4-FFF2-40B4-BE49-F238E27FC236}">
                <a16:creationId xmlns:a16="http://schemas.microsoft.com/office/drawing/2014/main" id="{A9346345-9C5C-41BE-9A1A-0E20CC1B96A6}"/>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11" name="Picture 10">
            <a:extLst>
              <a:ext uri="{FF2B5EF4-FFF2-40B4-BE49-F238E27FC236}">
                <a16:creationId xmlns:a16="http://schemas.microsoft.com/office/drawing/2014/main" id="{9F4E2F0A-E4F0-4551-A535-23EDF6EAC6B1}"/>
              </a:ext>
            </a:extLst>
          </p:cNvPr>
          <p:cNvPicPr>
            <a:picLocks noChangeAspect="1"/>
          </p:cNvPicPr>
          <p:nvPr/>
        </p:nvPicPr>
        <p:blipFill>
          <a:blip r:embed="rId4"/>
          <a:stretch>
            <a:fillRect/>
          </a:stretch>
        </p:blipFill>
        <p:spPr>
          <a:xfrm>
            <a:off x="10615229" y="6334782"/>
            <a:ext cx="1278763" cy="468157"/>
          </a:xfrm>
          <a:prstGeom prst="rect">
            <a:avLst/>
          </a:prstGeom>
        </p:spPr>
      </p:pic>
    </p:spTree>
    <p:extLst>
      <p:ext uri="{BB962C8B-B14F-4D97-AF65-F5344CB8AC3E}">
        <p14:creationId xmlns:p14="http://schemas.microsoft.com/office/powerpoint/2010/main" val="38410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95814" y="1613119"/>
            <a:ext cx="8200371" cy="3631763"/>
          </a:xfrm>
          <a:prstGeom prst="rect">
            <a:avLst/>
          </a:prstGeom>
          <a:solidFill>
            <a:schemeClr val="bg1">
              <a:alpha val="75000"/>
            </a:schemeClr>
          </a:solidFill>
          <a:effectLst>
            <a:softEdge rad="1651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592A8A"/>
                </a:solidFill>
                <a:effectLst/>
                <a:uLnTx/>
                <a:uFillTx/>
                <a:latin typeface="Avenir Next LT Pro" panose="020B0504020202020204" pitchFamily="34" charset="0"/>
              </a:rPr>
              <a:t>Paperwork Time!</a:t>
            </a:r>
          </a:p>
        </p:txBody>
      </p:sp>
    </p:spTree>
    <p:extLst>
      <p:ext uri="{BB962C8B-B14F-4D97-AF65-F5344CB8AC3E}">
        <p14:creationId xmlns:p14="http://schemas.microsoft.com/office/powerpoint/2010/main" val="21375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395B6AA-B96B-4A04-A706-C0FDB857F6CE}"/>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14" name="Picture 13">
            <a:extLst>
              <a:ext uri="{FF2B5EF4-FFF2-40B4-BE49-F238E27FC236}">
                <a16:creationId xmlns:a16="http://schemas.microsoft.com/office/drawing/2014/main" id="{E94CF6CF-D1D6-4F4C-95D6-0813457FCBC3}"/>
              </a:ext>
            </a:extLst>
          </p:cNvPr>
          <p:cNvPicPr>
            <a:picLocks noChangeAspect="1"/>
          </p:cNvPicPr>
          <p:nvPr/>
        </p:nvPicPr>
        <p:blipFill>
          <a:blip r:embed="rId3"/>
          <a:stretch>
            <a:fillRect/>
          </a:stretch>
        </p:blipFill>
        <p:spPr>
          <a:xfrm>
            <a:off x="10615229" y="6334782"/>
            <a:ext cx="1278763" cy="468157"/>
          </a:xfrm>
          <a:prstGeom prst="rect">
            <a:avLst/>
          </a:prstGeom>
        </p:spPr>
      </p:pic>
      <p:sp>
        <p:nvSpPr>
          <p:cNvPr id="6" name="Title 1">
            <a:extLst>
              <a:ext uri="{FF2B5EF4-FFF2-40B4-BE49-F238E27FC236}">
                <a16:creationId xmlns:a16="http://schemas.microsoft.com/office/drawing/2014/main" id="{0E651030-EDFB-4476-8634-67570B0F9ACF}"/>
              </a:ext>
            </a:extLst>
          </p:cNvPr>
          <p:cNvSpPr txBox="1">
            <a:spLocks/>
          </p:cNvSpPr>
          <p:nvPr/>
        </p:nvSpPr>
        <p:spPr>
          <a:xfrm>
            <a:off x="838200" y="365125"/>
            <a:ext cx="10515600" cy="87921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592A8A"/>
                </a:solidFill>
                <a:latin typeface="Avenir Next LT Pro" panose="020B0504020202020204" pitchFamily="34" charset="0"/>
              </a:rPr>
              <a:t>Permanent Employees – Paid Current</a:t>
            </a:r>
          </a:p>
        </p:txBody>
      </p:sp>
      <p:sp>
        <p:nvSpPr>
          <p:cNvPr id="7" name="Content Placeholder 2">
            <a:extLst>
              <a:ext uri="{FF2B5EF4-FFF2-40B4-BE49-F238E27FC236}">
                <a16:creationId xmlns:a16="http://schemas.microsoft.com/office/drawing/2014/main" id="{178DD497-EAF1-4F21-B0B7-18B8B9C946C5}"/>
              </a:ext>
            </a:extLst>
          </p:cNvPr>
          <p:cNvSpPr txBox="1">
            <a:spLocks/>
          </p:cNvSpPr>
          <p:nvPr/>
        </p:nvSpPr>
        <p:spPr>
          <a:xfrm>
            <a:off x="664017" y="1267685"/>
            <a:ext cx="11229975" cy="2051569"/>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venir Next LT Pro" panose="020B0504020202020204" pitchFamily="34" charset="0"/>
              </a:rPr>
              <a:t>Employees are paid semi-monthly on the 15</a:t>
            </a:r>
            <a:r>
              <a:rPr lang="en-US" sz="2400" baseline="30000" dirty="0">
                <a:latin typeface="Avenir Next LT Pro" panose="020B0504020202020204" pitchFamily="34" charset="0"/>
              </a:rPr>
              <a:t>th</a:t>
            </a:r>
            <a:r>
              <a:rPr lang="en-US" sz="2400" dirty="0">
                <a:latin typeface="Avenir Next LT Pro" panose="020B0504020202020204" pitchFamily="34" charset="0"/>
              </a:rPr>
              <a:t> and last day of the month.</a:t>
            </a:r>
          </a:p>
          <a:p>
            <a:r>
              <a:rPr lang="en-US" sz="2400" dirty="0">
                <a:latin typeface="Avenir Next LT Pro" panose="020B0504020202020204" pitchFamily="34" charset="0"/>
              </a:rPr>
              <a:t>All permanent employees are paid semi-monthly (24 pays per year) and paid current.</a:t>
            </a:r>
          </a:p>
          <a:p>
            <a:r>
              <a:rPr lang="en-US" sz="2400" dirty="0">
                <a:latin typeface="Avenir Next LT Pro" panose="020B0504020202020204" pitchFamily="34" charset="0"/>
              </a:rPr>
              <a:t>First pay date depends on when hiring paperwork is finalized.</a:t>
            </a:r>
          </a:p>
          <a:p>
            <a:r>
              <a:rPr lang="en-US" sz="2400" dirty="0">
                <a:latin typeface="Avenir Next LT Pro" panose="020B0504020202020204" pitchFamily="34" charset="0"/>
              </a:rPr>
              <a:t>Questions on first pay date – call HR 328-9847</a:t>
            </a:r>
          </a:p>
          <a:p>
            <a:pPr marL="0" indent="0">
              <a:buFont typeface="Arial"/>
              <a:buNone/>
            </a:pPr>
            <a:endParaRPr lang="en-US" dirty="0"/>
          </a:p>
        </p:txBody>
      </p:sp>
      <p:graphicFrame>
        <p:nvGraphicFramePr>
          <p:cNvPr id="8" name="Table 7">
            <a:extLst>
              <a:ext uri="{FF2B5EF4-FFF2-40B4-BE49-F238E27FC236}">
                <a16:creationId xmlns:a16="http://schemas.microsoft.com/office/drawing/2014/main" id="{36A79C55-E86C-4352-BF1D-A2018DC93ADA}"/>
              </a:ext>
            </a:extLst>
          </p:cNvPr>
          <p:cNvGraphicFramePr>
            <a:graphicFrameLocks noGrp="1"/>
          </p:cNvGraphicFramePr>
          <p:nvPr>
            <p:extLst>
              <p:ext uri="{D42A27DB-BD31-4B8C-83A1-F6EECF244321}">
                <p14:modId xmlns:p14="http://schemas.microsoft.com/office/powerpoint/2010/main" val="2874300040"/>
              </p:ext>
            </p:extLst>
          </p:nvPr>
        </p:nvGraphicFramePr>
        <p:xfrm>
          <a:off x="838200" y="3538747"/>
          <a:ext cx="10715625" cy="2397009"/>
        </p:xfrm>
        <a:graphic>
          <a:graphicData uri="http://schemas.openxmlformats.org/drawingml/2006/table">
            <a:tbl>
              <a:tblPr firstRow="1" bandRow="1">
                <a:tableStyleId>{5C22544A-7EE6-4342-B048-85BDC9FD1C3A}</a:tableStyleId>
              </a:tblPr>
              <a:tblGrid>
                <a:gridCol w="1851758">
                  <a:extLst>
                    <a:ext uri="{9D8B030D-6E8A-4147-A177-3AD203B41FA5}">
                      <a16:colId xmlns:a16="http://schemas.microsoft.com/office/drawing/2014/main" val="20000"/>
                    </a:ext>
                  </a:extLst>
                </a:gridCol>
                <a:gridCol w="1382421">
                  <a:extLst>
                    <a:ext uri="{9D8B030D-6E8A-4147-A177-3AD203B41FA5}">
                      <a16:colId xmlns:a16="http://schemas.microsoft.com/office/drawing/2014/main" val="20001"/>
                    </a:ext>
                  </a:extLst>
                </a:gridCol>
                <a:gridCol w="1366887">
                  <a:extLst>
                    <a:ext uri="{9D8B030D-6E8A-4147-A177-3AD203B41FA5}">
                      <a16:colId xmlns:a16="http://schemas.microsoft.com/office/drawing/2014/main" val="20002"/>
                    </a:ext>
                  </a:extLst>
                </a:gridCol>
                <a:gridCol w="6114559">
                  <a:extLst>
                    <a:ext uri="{9D8B030D-6E8A-4147-A177-3AD203B41FA5}">
                      <a16:colId xmlns:a16="http://schemas.microsoft.com/office/drawing/2014/main" val="20003"/>
                    </a:ext>
                  </a:extLst>
                </a:gridCol>
              </a:tblGrid>
              <a:tr h="788240">
                <a:tc>
                  <a:txBody>
                    <a:bodyPr/>
                    <a:lstStyle/>
                    <a:p>
                      <a:pPr algn="ctr"/>
                      <a:r>
                        <a:rPr lang="en-US" dirty="0">
                          <a:solidFill>
                            <a:srgbClr val="FEC923"/>
                          </a:solidFill>
                          <a:latin typeface="Avenir Next LT Pro" panose="020B0504020202020204" pitchFamily="34" charset="0"/>
                        </a:rPr>
                        <a:t>Hiring Paperwork</a:t>
                      </a:r>
                      <a:r>
                        <a:rPr lang="en-US" baseline="0" dirty="0">
                          <a:solidFill>
                            <a:srgbClr val="FEC923"/>
                          </a:solidFill>
                          <a:latin typeface="Avenir Next LT Pro" panose="020B0504020202020204" pitchFamily="34" charset="0"/>
                        </a:rPr>
                        <a:t> Complete by Pay Period deadline?</a:t>
                      </a:r>
                      <a:endParaRPr lang="en-US" dirty="0">
                        <a:solidFill>
                          <a:srgbClr val="FEC923"/>
                        </a:solidFill>
                        <a:latin typeface="Avenir Next LT Pro" panose="020B0504020202020204" pitchFamily="34" charset="0"/>
                      </a:endParaRPr>
                    </a:p>
                  </a:txBody>
                  <a:tcPr anchor="ctr">
                    <a:solidFill>
                      <a:srgbClr val="592A8A"/>
                    </a:solidFill>
                  </a:tcPr>
                </a:tc>
                <a:tc>
                  <a:txBody>
                    <a:bodyPr/>
                    <a:lstStyle/>
                    <a:p>
                      <a:pPr algn="ctr"/>
                      <a:r>
                        <a:rPr lang="en-US" dirty="0">
                          <a:solidFill>
                            <a:srgbClr val="FEC923"/>
                          </a:solidFill>
                          <a:latin typeface="Avenir Next LT Pro" panose="020B0504020202020204" pitchFamily="34" charset="0"/>
                        </a:rPr>
                        <a:t>Employee Start Date</a:t>
                      </a:r>
                    </a:p>
                  </a:txBody>
                  <a:tcPr anchor="ctr">
                    <a:solidFill>
                      <a:srgbClr val="592A8A"/>
                    </a:solidFill>
                  </a:tcPr>
                </a:tc>
                <a:tc>
                  <a:txBody>
                    <a:bodyPr/>
                    <a:lstStyle/>
                    <a:p>
                      <a:pPr algn="ctr"/>
                      <a:r>
                        <a:rPr lang="en-US" dirty="0">
                          <a:solidFill>
                            <a:srgbClr val="FEC923"/>
                          </a:solidFill>
                          <a:latin typeface="Avenir Next LT Pro" panose="020B0504020202020204" pitchFamily="34" charset="0"/>
                        </a:rPr>
                        <a:t>First Pay</a:t>
                      </a:r>
                      <a:r>
                        <a:rPr lang="en-US" baseline="0" dirty="0">
                          <a:solidFill>
                            <a:srgbClr val="FEC923"/>
                          </a:solidFill>
                          <a:latin typeface="Avenir Next LT Pro" panose="020B0504020202020204" pitchFamily="34" charset="0"/>
                        </a:rPr>
                        <a:t> Date</a:t>
                      </a:r>
                      <a:endParaRPr lang="en-US" dirty="0">
                        <a:solidFill>
                          <a:srgbClr val="FEC923"/>
                        </a:solidFill>
                        <a:latin typeface="Avenir Next LT Pro" panose="020B0504020202020204" pitchFamily="34" charset="0"/>
                      </a:endParaRPr>
                    </a:p>
                  </a:txBody>
                  <a:tcPr anchor="ctr">
                    <a:solidFill>
                      <a:srgbClr val="592A8A"/>
                    </a:solidFill>
                  </a:tcPr>
                </a:tc>
                <a:tc>
                  <a:txBody>
                    <a:bodyPr/>
                    <a:lstStyle/>
                    <a:p>
                      <a:pPr algn="ctr"/>
                      <a:r>
                        <a:rPr lang="en-US" dirty="0">
                          <a:solidFill>
                            <a:srgbClr val="FEC923"/>
                          </a:solidFill>
                          <a:latin typeface="Avenir Next LT Pro" panose="020B0504020202020204" pitchFamily="34" charset="0"/>
                        </a:rPr>
                        <a:t>Paid</a:t>
                      </a:r>
                      <a:r>
                        <a:rPr lang="en-US" baseline="0" dirty="0">
                          <a:solidFill>
                            <a:srgbClr val="FEC923"/>
                          </a:solidFill>
                          <a:latin typeface="Avenir Next LT Pro" panose="020B0504020202020204" pitchFamily="34" charset="0"/>
                        </a:rPr>
                        <a:t> for:</a:t>
                      </a:r>
                      <a:endParaRPr lang="en-US" dirty="0">
                        <a:solidFill>
                          <a:srgbClr val="FEC923"/>
                        </a:solidFill>
                        <a:latin typeface="Avenir Next LT Pro" panose="020B0504020202020204" pitchFamily="34" charset="0"/>
                      </a:endParaRPr>
                    </a:p>
                  </a:txBody>
                  <a:tcPr anchor="ctr">
                    <a:solidFill>
                      <a:srgbClr val="592A8A"/>
                    </a:solidFill>
                  </a:tcPr>
                </a:tc>
                <a:extLst>
                  <a:ext uri="{0D108BD9-81ED-4DB2-BD59-A6C34878D82A}">
                    <a16:rowId xmlns:a16="http://schemas.microsoft.com/office/drawing/2014/main" val="10000"/>
                  </a:ext>
                </a:extLst>
              </a:tr>
              <a:tr h="461120">
                <a:tc>
                  <a:txBody>
                    <a:bodyPr/>
                    <a:lstStyle/>
                    <a:p>
                      <a:pPr algn="ctr"/>
                      <a:r>
                        <a:rPr lang="en-US">
                          <a:latin typeface="Avenir Next LT Pro" panose="020B0504020202020204" pitchFamily="34" charset="0"/>
                        </a:rPr>
                        <a:t>Yes</a:t>
                      </a:r>
                    </a:p>
                  </a:txBody>
                  <a:tcPr anchor="ctr">
                    <a:solidFill>
                      <a:srgbClr val="FEC923"/>
                    </a:solidFill>
                  </a:tcPr>
                </a:tc>
                <a:tc>
                  <a:txBody>
                    <a:bodyPr/>
                    <a:lstStyle/>
                    <a:p>
                      <a:pPr algn="ctr"/>
                      <a:r>
                        <a:rPr lang="en-US">
                          <a:latin typeface="Avenir Next LT Pro" panose="020B0504020202020204" pitchFamily="34" charset="0"/>
                        </a:rPr>
                        <a:t>2/9/2016</a:t>
                      </a:r>
                    </a:p>
                  </a:txBody>
                  <a:tcPr anchor="ctr">
                    <a:solidFill>
                      <a:srgbClr val="FEC923"/>
                    </a:solidFill>
                  </a:tcPr>
                </a:tc>
                <a:tc>
                  <a:txBody>
                    <a:bodyPr/>
                    <a:lstStyle/>
                    <a:p>
                      <a:pPr algn="ctr"/>
                      <a:r>
                        <a:rPr lang="en-US">
                          <a:latin typeface="Avenir Next LT Pro" panose="020B0504020202020204" pitchFamily="34" charset="0"/>
                        </a:rPr>
                        <a:t>2/15/2016</a:t>
                      </a:r>
                    </a:p>
                  </a:txBody>
                  <a:tcPr anchor="ctr">
                    <a:solidFill>
                      <a:srgbClr val="FEC923"/>
                    </a:solidFill>
                  </a:tcPr>
                </a:tc>
                <a:tc>
                  <a:txBody>
                    <a:bodyPr/>
                    <a:lstStyle/>
                    <a:p>
                      <a:r>
                        <a:rPr lang="en-US" dirty="0">
                          <a:latin typeface="Avenir Next LT Pro" panose="020B0504020202020204" pitchFamily="34" charset="0"/>
                        </a:rPr>
                        <a:t>2/9/2016 through 2/15/2016</a:t>
                      </a:r>
                    </a:p>
                  </a:txBody>
                  <a:tcPr anchor="ctr">
                    <a:solidFill>
                      <a:srgbClr val="FEC923"/>
                    </a:solidFill>
                  </a:tcPr>
                </a:tc>
                <a:extLst>
                  <a:ext uri="{0D108BD9-81ED-4DB2-BD59-A6C34878D82A}">
                    <a16:rowId xmlns:a16="http://schemas.microsoft.com/office/drawing/2014/main" val="10001"/>
                  </a:ext>
                </a:extLst>
              </a:tr>
              <a:tr h="472849">
                <a:tc>
                  <a:txBody>
                    <a:bodyPr/>
                    <a:lstStyle/>
                    <a:p>
                      <a:pPr algn="ctr"/>
                      <a:r>
                        <a:rPr lang="en-US">
                          <a:latin typeface="Avenir Next LT Pro" panose="020B0504020202020204" pitchFamily="34" charset="0"/>
                        </a:rPr>
                        <a:t>No</a:t>
                      </a:r>
                    </a:p>
                  </a:txBody>
                  <a:tcPr anchor="ctr">
                    <a:solidFill>
                      <a:srgbClr val="FEC923"/>
                    </a:solidFill>
                  </a:tcPr>
                </a:tc>
                <a:tc>
                  <a:txBody>
                    <a:bodyPr/>
                    <a:lstStyle/>
                    <a:p>
                      <a:pPr algn="ctr"/>
                      <a:r>
                        <a:rPr lang="en-US">
                          <a:latin typeface="Avenir Next LT Pro" panose="020B0504020202020204" pitchFamily="34" charset="0"/>
                        </a:rPr>
                        <a:t>2/9/2016</a:t>
                      </a:r>
                    </a:p>
                  </a:txBody>
                  <a:tcPr anchor="ctr">
                    <a:solidFill>
                      <a:srgbClr val="FEC923"/>
                    </a:solidFill>
                  </a:tcPr>
                </a:tc>
                <a:tc>
                  <a:txBody>
                    <a:bodyPr/>
                    <a:lstStyle/>
                    <a:p>
                      <a:pPr algn="ctr"/>
                      <a:r>
                        <a:rPr lang="en-US">
                          <a:latin typeface="Avenir Next LT Pro" panose="020B0504020202020204" pitchFamily="34" charset="0"/>
                        </a:rPr>
                        <a:t>2/29/2016</a:t>
                      </a:r>
                    </a:p>
                  </a:txBody>
                  <a:tcPr anchor="ctr">
                    <a:solidFill>
                      <a:srgbClr val="FEC923"/>
                    </a:solidFill>
                  </a:tcPr>
                </a:tc>
                <a:tc>
                  <a:txBody>
                    <a:bodyPr/>
                    <a:lstStyle/>
                    <a:p>
                      <a:r>
                        <a:rPr lang="en-US" dirty="0">
                          <a:latin typeface="Avenir Next LT Pro" panose="020B0504020202020204" pitchFamily="34" charset="0"/>
                        </a:rPr>
                        <a:t>2/16/16 through</a:t>
                      </a:r>
                      <a:r>
                        <a:rPr lang="en-US" baseline="0" dirty="0">
                          <a:latin typeface="Avenir Next LT Pro" panose="020B0504020202020204" pitchFamily="34" charset="0"/>
                        </a:rPr>
                        <a:t> </a:t>
                      </a:r>
                      <a:r>
                        <a:rPr lang="en-US" dirty="0">
                          <a:latin typeface="Avenir Next LT Pro" panose="020B0504020202020204" pitchFamily="34" charset="0"/>
                        </a:rPr>
                        <a:t>2/29/16</a:t>
                      </a:r>
                      <a:r>
                        <a:rPr lang="en-US" baseline="0" dirty="0">
                          <a:latin typeface="Avenir Next LT Pro" panose="020B0504020202020204" pitchFamily="34" charset="0"/>
                        </a:rPr>
                        <a:t> and retro pay for 2/9-2/15/16</a:t>
                      </a:r>
                      <a:endParaRPr lang="en-US" dirty="0">
                        <a:latin typeface="Avenir Next LT Pro" panose="020B0504020202020204" pitchFamily="34" charset="0"/>
                      </a:endParaRPr>
                    </a:p>
                  </a:txBody>
                  <a:tcPr anchor="ctr">
                    <a:solidFill>
                      <a:srgbClr val="FEC923"/>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731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395B6AA-B96B-4A04-A706-C0FDB857F6CE}"/>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14" name="Picture 13">
            <a:extLst>
              <a:ext uri="{FF2B5EF4-FFF2-40B4-BE49-F238E27FC236}">
                <a16:creationId xmlns:a16="http://schemas.microsoft.com/office/drawing/2014/main" id="{E94CF6CF-D1D6-4F4C-95D6-0813457FCBC3}"/>
              </a:ext>
            </a:extLst>
          </p:cNvPr>
          <p:cNvPicPr>
            <a:picLocks noChangeAspect="1"/>
          </p:cNvPicPr>
          <p:nvPr/>
        </p:nvPicPr>
        <p:blipFill>
          <a:blip r:embed="rId3"/>
          <a:stretch>
            <a:fillRect/>
          </a:stretch>
        </p:blipFill>
        <p:spPr>
          <a:xfrm>
            <a:off x="10615229" y="6334782"/>
            <a:ext cx="1278763" cy="468157"/>
          </a:xfrm>
          <a:prstGeom prst="rect">
            <a:avLst/>
          </a:prstGeom>
        </p:spPr>
      </p:pic>
      <p:sp>
        <p:nvSpPr>
          <p:cNvPr id="9" name="Title 1">
            <a:extLst>
              <a:ext uri="{FF2B5EF4-FFF2-40B4-BE49-F238E27FC236}">
                <a16:creationId xmlns:a16="http://schemas.microsoft.com/office/drawing/2014/main" id="{8FCDDC20-FE03-4468-9203-5B0D54129011}"/>
              </a:ext>
            </a:extLst>
          </p:cNvPr>
          <p:cNvSpPr txBox="1">
            <a:spLocks/>
          </p:cNvSpPr>
          <p:nvPr/>
        </p:nvSpPr>
        <p:spPr>
          <a:xfrm>
            <a:off x="694048" y="337782"/>
            <a:ext cx="10803903" cy="82460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592A8A"/>
                </a:solidFill>
                <a:latin typeface="Avenir Next LT Pro" panose="020B0504020202020204" pitchFamily="34" charset="0"/>
              </a:rPr>
              <a:t>Temporary Employees - Paid in arrears</a:t>
            </a:r>
          </a:p>
        </p:txBody>
      </p:sp>
      <p:sp>
        <p:nvSpPr>
          <p:cNvPr id="10" name="Content Placeholder 2">
            <a:extLst>
              <a:ext uri="{FF2B5EF4-FFF2-40B4-BE49-F238E27FC236}">
                <a16:creationId xmlns:a16="http://schemas.microsoft.com/office/drawing/2014/main" id="{3DE3085B-E176-41AC-AA4E-040A10073C6E}"/>
              </a:ext>
            </a:extLst>
          </p:cNvPr>
          <p:cNvSpPr txBox="1">
            <a:spLocks/>
          </p:cNvSpPr>
          <p:nvPr/>
        </p:nvSpPr>
        <p:spPr>
          <a:xfrm>
            <a:off x="694048" y="1219523"/>
            <a:ext cx="10659752" cy="2336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venir Next LT Pro" panose="020B0504020202020204" pitchFamily="34" charset="0"/>
              </a:rPr>
              <a:t>Employees are paid semi-monthly on the 15</a:t>
            </a:r>
            <a:r>
              <a:rPr lang="en-US" sz="2400" baseline="30000" dirty="0">
                <a:latin typeface="Avenir Next LT Pro" panose="020B0504020202020204" pitchFamily="34" charset="0"/>
              </a:rPr>
              <a:t>th</a:t>
            </a:r>
            <a:r>
              <a:rPr lang="en-US" sz="2400" dirty="0">
                <a:latin typeface="Avenir Next LT Pro" panose="020B0504020202020204" pitchFamily="34" charset="0"/>
              </a:rPr>
              <a:t> and last day of the month.</a:t>
            </a:r>
          </a:p>
          <a:p>
            <a:r>
              <a:rPr lang="en-US" sz="2400" dirty="0">
                <a:latin typeface="Avenir Next LT Pro" panose="020B0504020202020204" pitchFamily="34" charset="0"/>
              </a:rPr>
              <a:t>All temporary and student employees are paid semi-monthly (24 pays per year) and in arrears.</a:t>
            </a:r>
          </a:p>
          <a:p>
            <a:r>
              <a:rPr lang="en-US" sz="2400" dirty="0">
                <a:latin typeface="Avenir Next LT Pro" panose="020B0504020202020204" pitchFamily="34" charset="0"/>
              </a:rPr>
              <a:t>First pay date depends on when hiring paperwork is finalized:</a:t>
            </a:r>
          </a:p>
          <a:p>
            <a:r>
              <a:rPr lang="en-US" sz="2400" dirty="0">
                <a:latin typeface="Avenir Next LT Pro" panose="020B0504020202020204" pitchFamily="34" charset="0"/>
              </a:rPr>
              <a:t>Questions on first pay date – call HR 328-9847</a:t>
            </a:r>
          </a:p>
          <a:p>
            <a:endParaRPr lang="en-US" dirty="0"/>
          </a:p>
        </p:txBody>
      </p:sp>
      <p:graphicFrame>
        <p:nvGraphicFramePr>
          <p:cNvPr id="11" name="Table 10">
            <a:extLst>
              <a:ext uri="{FF2B5EF4-FFF2-40B4-BE49-F238E27FC236}">
                <a16:creationId xmlns:a16="http://schemas.microsoft.com/office/drawing/2014/main" id="{74394F10-9627-4390-AF8B-017755FAD3F1}"/>
              </a:ext>
            </a:extLst>
          </p:cNvPr>
          <p:cNvGraphicFramePr>
            <a:graphicFrameLocks noGrp="1"/>
          </p:cNvGraphicFramePr>
          <p:nvPr>
            <p:extLst>
              <p:ext uri="{D42A27DB-BD31-4B8C-83A1-F6EECF244321}">
                <p14:modId xmlns:p14="http://schemas.microsoft.com/office/powerpoint/2010/main" val="2605843615"/>
              </p:ext>
            </p:extLst>
          </p:nvPr>
        </p:nvGraphicFramePr>
        <p:xfrm>
          <a:off x="694048" y="3624958"/>
          <a:ext cx="10936294" cy="2175790"/>
        </p:xfrm>
        <a:graphic>
          <a:graphicData uri="http://schemas.openxmlformats.org/drawingml/2006/table">
            <a:tbl>
              <a:tblPr firstRow="1" bandRow="1">
                <a:tableStyleId>{5C22544A-7EE6-4342-B048-85BDC9FD1C3A}</a:tableStyleId>
              </a:tblPr>
              <a:tblGrid>
                <a:gridCol w="2118292">
                  <a:extLst>
                    <a:ext uri="{9D8B030D-6E8A-4147-A177-3AD203B41FA5}">
                      <a16:colId xmlns:a16="http://schemas.microsoft.com/office/drawing/2014/main" val="20000"/>
                    </a:ext>
                  </a:extLst>
                </a:gridCol>
                <a:gridCol w="1529883">
                  <a:extLst>
                    <a:ext uri="{9D8B030D-6E8A-4147-A177-3AD203B41FA5}">
                      <a16:colId xmlns:a16="http://schemas.microsoft.com/office/drawing/2014/main" val="20001"/>
                    </a:ext>
                  </a:extLst>
                </a:gridCol>
                <a:gridCol w="1346848">
                  <a:extLst>
                    <a:ext uri="{9D8B030D-6E8A-4147-A177-3AD203B41FA5}">
                      <a16:colId xmlns:a16="http://schemas.microsoft.com/office/drawing/2014/main" val="20002"/>
                    </a:ext>
                  </a:extLst>
                </a:gridCol>
                <a:gridCol w="5941271">
                  <a:extLst>
                    <a:ext uri="{9D8B030D-6E8A-4147-A177-3AD203B41FA5}">
                      <a16:colId xmlns:a16="http://schemas.microsoft.com/office/drawing/2014/main" val="20003"/>
                    </a:ext>
                  </a:extLst>
                </a:gridCol>
              </a:tblGrid>
              <a:tr h="1133299">
                <a:tc>
                  <a:txBody>
                    <a:bodyPr/>
                    <a:lstStyle/>
                    <a:p>
                      <a:pPr algn="ctr"/>
                      <a:r>
                        <a:rPr lang="en-US">
                          <a:solidFill>
                            <a:srgbClr val="FEC923"/>
                          </a:solidFill>
                          <a:latin typeface="Avenir Next LT Pro" panose="020B0504020202020204" pitchFamily="34" charset="0"/>
                        </a:rPr>
                        <a:t>Hiring Paperwork</a:t>
                      </a:r>
                      <a:r>
                        <a:rPr lang="en-US" baseline="0">
                          <a:solidFill>
                            <a:srgbClr val="FEC923"/>
                          </a:solidFill>
                          <a:latin typeface="Avenir Next LT Pro" panose="020B0504020202020204" pitchFamily="34" charset="0"/>
                        </a:rPr>
                        <a:t> Complete by Pay Period deadline?</a:t>
                      </a:r>
                      <a:endParaRPr lang="en-US">
                        <a:solidFill>
                          <a:srgbClr val="FEC923"/>
                        </a:solidFill>
                        <a:latin typeface="Avenir Next LT Pro" panose="020B0504020202020204" pitchFamily="34" charset="0"/>
                      </a:endParaRPr>
                    </a:p>
                  </a:txBody>
                  <a:tcPr anchor="ctr">
                    <a:solidFill>
                      <a:srgbClr val="592A8A"/>
                    </a:solidFill>
                  </a:tcPr>
                </a:tc>
                <a:tc>
                  <a:txBody>
                    <a:bodyPr/>
                    <a:lstStyle/>
                    <a:p>
                      <a:pPr algn="ctr"/>
                      <a:r>
                        <a:rPr lang="en-US">
                          <a:solidFill>
                            <a:srgbClr val="FEC923"/>
                          </a:solidFill>
                          <a:latin typeface="Avenir Next LT Pro" panose="020B0504020202020204" pitchFamily="34" charset="0"/>
                        </a:rPr>
                        <a:t>Employee Start Date</a:t>
                      </a:r>
                    </a:p>
                  </a:txBody>
                  <a:tcPr anchor="ctr">
                    <a:solidFill>
                      <a:srgbClr val="592A8A"/>
                    </a:solidFill>
                  </a:tcPr>
                </a:tc>
                <a:tc>
                  <a:txBody>
                    <a:bodyPr/>
                    <a:lstStyle/>
                    <a:p>
                      <a:pPr algn="ctr"/>
                      <a:r>
                        <a:rPr lang="en-US">
                          <a:solidFill>
                            <a:srgbClr val="FEC923"/>
                          </a:solidFill>
                          <a:latin typeface="Avenir Next LT Pro" panose="020B0504020202020204" pitchFamily="34" charset="0"/>
                        </a:rPr>
                        <a:t>First Pay</a:t>
                      </a:r>
                      <a:r>
                        <a:rPr lang="en-US" baseline="0">
                          <a:solidFill>
                            <a:srgbClr val="FEC923"/>
                          </a:solidFill>
                          <a:latin typeface="Avenir Next LT Pro" panose="020B0504020202020204" pitchFamily="34" charset="0"/>
                        </a:rPr>
                        <a:t> Date</a:t>
                      </a:r>
                      <a:endParaRPr lang="en-US">
                        <a:solidFill>
                          <a:srgbClr val="FEC923"/>
                        </a:solidFill>
                        <a:latin typeface="Avenir Next LT Pro" panose="020B0504020202020204" pitchFamily="34" charset="0"/>
                      </a:endParaRPr>
                    </a:p>
                  </a:txBody>
                  <a:tcPr anchor="ctr">
                    <a:solidFill>
                      <a:srgbClr val="592A8A"/>
                    </a:solidFill>
                  </a:tcPr>
                </a:tc>
                <a:tc>
                  <a:txBody>
                    <a:bodyPr/>
                    <a:lstStyle/>
                    <a:p>
                      <a:pPr algn="ctr"/>
                      <a:r>
                        <a:rPr lang="en-US" dirty="0">
                          <a:solidFill>
                            <a:srgbClr val="FEC923"/>
                          </a:solidFill>
                          <a:latin typeface="Avenir Next LT Pro" panose="020B0504020202020204" pitchFamily="34" charset="0"/>
                        </a:rPr>
                        <a:t>Paid</a:t>
                      </a:r>
                      <a:r>
                        <a:rPr lang="en-US" baseline="0" dirty="0">
                          <a:solidFill>
                            <a:srgbClr val="FEC923"/>
                          </a:solidFill>
                          <a:latin typeface="Avenir Next LT Pro" panose="020B0504020202020204" pitchFamily="34" charset="0"/>
                        </a:rPr>
                        <a:t> for:</a:t>
                      </a:r>
                      <a:endParaRPr lang="en-US" dirty="0">
                        <a:solidFill>
                          <a:srgbClr val="FEC923"/>
                        </a:solidFill>
                        <a:latin typeface="Avenir Next LT Pro" panose="020B0504020202020204" pitchFamily="34" charset="0"/>
                      </a:endParaRPr>
                    </a:p>
                  </a:txBody>
                  <a:tcPr anchor="ctr">
                    <a:solidFill>
                      <a:srgbClr val="592A8A"/>
                    </a:solidFill>
                  </a:tcPr>
                </a:tc>
                <a:extLst>
                  <a:ext uri="{0D108BD9-81ED-4DB2-BD59-A6C34878D82A}">
                    <a16:rowId xmlns:a16="http://schemas.microsoft.com/office/drawing/2014/main" val="10000"/>
                  </a:ext>
                </a:extLst>
              </a:tr>
              <a:tr h="465727">
                <a:tc>
                  <a:txBody>
                    <a:bodyPr/>
                    <a:lstStyle/>
                    <a:p>
                      <a:pPr algn="ctr"/>
                      <a:r>
                        <a:rPr lang="en-US">
                          <a:solidFill>
                            <a:srgbClr val="592A8A"/>
                          </a:solidFill>
                          <a:latin typeface="Avenir Next LT Pro" panose="020B0504020202020204" pitchFamily="34" charset="0"/>
                        </a:rPr>
                        <a:t>Yes</a:t>
                      </a:r>
                    </a:p>
                  </a:txBody>
                  <a:tcPr anchor="ctr">
                    <a:solidFill>
                      <a:srgbClr val="FEC923"/>
                    </a:solidFill>
                  </a:tcPr>
                </a:tc>
                <a:tc>
                  <a:txBody>
                    <a:bodyPr/>
                    <a:lstStyle/>
                    <a:p>
                      <a:pPr algn="ctr"/>
                      <a:r>
                        <a:rPr lang="en-US">
                          <a:solidFill>
                            <a:srgbClr val="592A8A"/>
                          </a:solidFill>
                          <a:latin typeface="Avenir Next LT Pro" panose="020B0504020202020204" pitchFamily="34" charset="0"/>
                        </a:rPr>
                        <a:t>2/9/16</a:t>
                      </a:r>
                    </a:p>
                  </a:txBody>
                  <a:tcPr anchor="ctr">
                    <a:solidFill>
                      <a:srgbClr val="FEC923"/>
                    </a:solidFill>
                  </a:tcPr>
                </a:tc>
                <a:tc>
                  <a:txBody>
                    <a:bodyPr/>
                    <a:lstStyle/>
                    <a:p>
                      <a:pPr algn="ctr"/>
                      <a:r>
                        <a:rPr lang="en-US">
                          <a:solidFill>
                            <a:srgbClr val="592A8A"/>
                          </a:solidFill>
                          <a:latin typeface="Avenir Next LT Pro" panose="020B0504020202020204" pitchFamily="34" charset="0"/>
                        </a:rPr>
                        <a:t>2/29/16</a:t>
                      </a:r>
                    </a:p>
                  </a:txBody>
                  <a:tcPr anchor="ctr">
                    <a:solidFill>
                      <a:srgbClr val="FEC923"/>
                    </a:solidFill>
                  </a:tcPr>
                </a:tc>
                <a:tc>
                  <a:txBody>
                    <a:bodyPr/>
                    <a:lstStyle/>
                    <a:p>
                      <a:r>
                        <a:rPr lang="en-US">
                          <a:solidFill>
                            <a:srgbClr val="592A8A"/>
                          </a:solidFill>
                          <a:latin typeface="Avenir Next LT Pro" panose="020B0504020202020204" pitchFamily="34" charset="0"/>
                        </a:rPr>
                        <a:t>2/9/16-2/15/16</a:t>
                      </a:r>
                    </a:p>
                  </a:txBody>
                  <a:tcPr anchor="ctr">
                    <a:solidFill>
                      <a:srgbClr val="FEC923"/>
                    </a:solidFill>
                  </a:tcPr>
                </a:tc>
                <a:extLst>
                  <a:ext uri="{0D108BD9-81ED-4DB2-BD59-A6C34878D82A}">
                    <a16:rowId xmlns:a16="http://schemas.microsoft.com/office/drawing/2014/main" val="10001"/>
                  </a:ext>
                </a:extLst>
              </a:tr>
              <a:tr h="521343">
                <a:tc>
                  <a:txBody>
                    <a:bodyPr/>
                    <a:lstStyle/>
                    <a:p>
                      <a:pPr algn="ctr"/>
                      <a:r>
                        <a:rPr lang="en-US">
                          <a:solidFill>
                            <a:srgbClr val="592A8A"/>
                          </a:solidFill>
                          <a:latin typeface="Avenir Next LT Pro" panose="020B0504020202020204" pitchFamily="34" charset="0"/>
                        </a:rPr>
                        <a:t>No</a:t>
                      </a:r>
                    </a:p>
                  </a:txBody>
                  <a:tcPr anchor="ctr">
                    <a:solidFill>
                      <a:srgbClr val="FEC923"/>
                    </a:solidFill>
                  </a:tcPr>
                </a:tc>
                <a:tc>
                  <a:txBody>
                    <a:bodyPr/>
                    <a:lstStyle/>
                    <a:p>
                      <a:pPr algn="ctr"/>
                      <a:r>
                        <a:rPr lang="en-US">
                          <a:solidFill>
                            <a:srgbClr val="592A8A"/>
                          </a:solidFill>
                          <a:latin typeface="Avenir Next LT Pro" panose="020B0504020202020204" pitchFamily="34" charset="0"/>
                        </a:rPr>
                        <a:t>2/9/16</a:t>
                      </a:r>
                    </a:p>
                  </a:txBody>
                  <a:tcPr anchor="ctr">
                    <a:solidFill>
                      <a:srgbClr val="FEC923"/>
                    </a:solidFill>
                  </a:tcPr>
                </a:tc>
                <a:tc>
                  <a:txBody>
                    <a:bodyPr/>
                    <a:lstStyle/>
                    <a:p>
                      <a:pPr algn="ctr"/>
                      <a:r>
                        <a:rPr lang="en-US">
                          <a:solidFill>
                            <a:srgbClr val="592A8A"/>
                          </a:solidFill>
                          <a:latin typeface="Avenir Next LT Pro" panose="020B0504020202020204" pitchFamily="34" charset="0"/>
                        </a:rPr>
                        <a:t>3/14/16</a:t>
                      </a:r>
                    </a:p>
                  </a:txBody>
                  <a:tcPr anchor="ctr">
                    <a:solidFill>
                      <a:srgbClr val="FEC923"/>
                    </a:solidFill>
                  </a:tcPr>
                </a:tc>
                <a:tc>
                  <a:txBody>
                    <a:bodyPr/>
                    <a:lstStyle/>
                    <a:p>
                      <a:r>
                        <a:rPr lang="en-US" dirty="0">
                          <a:solidFill>
                            <a:srgbClr val="592A8A"/>
                          </a:solidFill>
                          <a:latin typeface="Avenir Next LT Pro" panose="020B0504020202020204" pitchFamily="34" charset="0"/>
                        </a:rPr>
                        <a:t>2/16/16 through</a:t>
                      </a:r>
                      <a:r>
                        <a:rPr lang="en-US" baseline="0" dirty="0">
                          <a:solidFill>
                            <a:srgbClr val="592A8A"/>
                          </a:solidFill>
                          <a:latin typeface="Avenir Next LT Pro" panose="020B0504020202020204" pitchFamily="34" charset="0"/>
                        </a:rPr>
                        <a:t> 2/29/16 and retro pay for 2/9-2/15/16</a:t>
                      </a:r>
                      <a:endParaRPr lang="en-US" dirty="0">
                        <a:solidFill>
                          <a:srgbClr val="592A8A"/>
                        </a:solidFill>
                        <a:latin typeface="Avenir Next LT Pro" panose="020B0504020202020204" pitchFamily="34" charset="0"/>
                      </a:endParaRPr>
                    </a:p>
                  </a:txBody>
                  <a:tcPr anchor="ctr">
                    <a:solidFill>
                      <a:srgbClr val="FEC923"/>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0055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395B6AA-B96B-4A04-A706-C0FDB857F6CE}"/>
              </a:ext>
            </a:extLst>
          </p:cNvPr>
          <p:cNvSpPr txBox="1">
            <a:spLocks/>
          </p:cNvSpPr>
          <p:nvPr/>
        </p:nvSpPr>
        <p:spPr>
          <a:xfrm>
            <a:off x="0" y="6311435"/>
            <a:ext cx="12192000" cy="548640"/>
          </a:xfrm>
          <a:prstGeom prst="rect">
            <a:avLst/>
          </a:prstGeom>
          <a:solidFill>
            <a:srgbClr val="592A8A"/>
          </a:solidFill>
        </p:spPr>
        <p:txBody>
          <a:bodyPr wrap="square" rtlCol="0">
            <a:spAutoFit/>
          </a:bodyPr>
          <a:lstStyle/>
          <a:p>
            <a:r>
              <a:rPr lang="en-US"/>
              <a:t>                                   </a:t>
            </a:r>
          </a:p>
        </p:txBody>
      </p:sp>
      <p:pic>
        <p:nvPicPr>
          <p:cNvPr id="14" name="Picture 13">
            <a:extLst>
              <a:ext uri="{FF2B5EF4-FFF2-40B4-BE49-F238E27FC236}">
                <a16:creationId xmlns:a16="http://schemas.microsoft.com/office/drawing/2014/main" id="{E94CF6CF-D1D6-4F4C-95D6-0813457FCBC3}"/>
              </a:ext>
            </a:extLst>
          </p:cNvPr>
          <p:cNvPicPr>
            <a:picLocks noChangeAspect="1"/>
          </p:cNvPicPr>
          <p:nvPr/>
        </p:nvPicPr>
        <p:blipFill>
          <a:blip r:embed="rId3"/>
          <a:stretch>
            <a:fillRect/>
          </a:stretch>
        </p:blipFill>
        <p:spPr>
          <a:xfrm>
            <a:off x="10615229" y="6334782"/>
            <a:ext cx="1278763" cy="468157"/>
          </a:xfrm>
          <a:prstGeom prst="rect">
            <a:avLst/>
          </a:prstGeom>
        </p:spPr>
      </p:pic>
      <p:sp>
        <p:nvSpPr>
          <p:cNvPr id="9" name="Title 1">
            <a:extLst>
              <a:ext uri="{FF2B5EF4-FFF2-40B4-BE49-F238E27FC236}">
                <a16:creationId xmlns:a16="http://schemas.microsoft.com/office/drawing/2014/main" id="{8FCDDC20-FE03-4468-9203-5B0D54129011}"/>
              </a:ext>
            </a:extLst>
          </p:cNvPr>
          <p:cNvSpPr txBox="1">
            <a:spLocks/>
          </p:cNvSpPr>
          <p:nvPr/>
        </p:nvSpPr>
        <p:spPr>
          <a:xfrm>
            <a:off x="838200" y="365125"/>
            <a:ext cx="10515600" cy="80379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592A8A"/>
                </a:solidFill>
                <a:latin typeface="Avenir Next LT Pro" panose="020B0504020202020204" pitchFamily="34" charset="0"/>
              </a:rPr>
              <a:t>Policies</a:t>
            </a:r>
          </a:p>
        </p:txBody>
      </p:sp>
      <p:sp>
        <p:nvSpPr>
          <p:cNvPr id="10" name="Content Placeholder 2">
            <a:extLst>
              <a:ext uri="{FF2B5EF4-FFF2-40B4-BE49-F238E27FC236}">
                <a16:creationId xmlns:a16="http://schemas.microsoft.com/office/drawing/2014/main" id="{3DE3085B-E176-41AC-AA4E-040A10073C6E}"/>
              </a:ext>
            </a:extLst>
          </p:cNvPr>
          <p:cNvSpPr txBox="1">
            <a:spLocks/>
          </p:cNvSpPr>
          <p:nvPr/>
        </p:nvSpPr>
        <p:spPr>
          <a:xfrm>
            <a:off x="481852" y="1079076"/>
            <a:ext cx="5094522" cy="3148551"/>
          </a:xfrm>
          <a:prstGeom prst="rect">
            <a:avLst/>
          </a:prstGeom>
        </p:spPr>
        <p:txBody>
          <a:bodyPr numCol="1"/>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592A8A"/>
                </a:solidFill>
                <a:latin typeface="Avenir Next LT Pro" panose="020B0504020202020204" pitchFamily="34" charset="0"/>
              </a:rPr>
              <a:t>Log on to </a:t>
            </a:r>
            <a:r>
              <a:rPr lang="en-US" b="1" dirty="0">
                <a:solidFill>
                  <a:srgbClr val="592A8A"/>
                </a:solidFill>
                <a:latin typeface="Avenir Next LT Pro" panose="020B0504020202020204" pitchFamily="34" charset="0"/>
                <a:hlinkClick r:id="rId4"/>
              </a:rPr>
              <a:t>https://humanresources.ecu.edu/policies/</a:t>
            </a:r>
            <a:r>
              <a:rPr lang="en-US" b="1" dirty="0">
                <a:solidFill>
                  <a:srgbClr val="592A8A"/>
                </a:solidFill>
                <a:latin typeface="Avenir Next LT Pro" panose="020B0504020202020204" pitchFamily="34" charset="0"/>
              </a:rPr>
              <a:t> to review ECU policies, rules, and regulations</a:t>
            </a:r>
            <a:r>
              <a:rPr lang="en-US" b="1" dirty="0">
                <a:solidFill>
                  <a:srgbClr val="592A8A"/>
                </a:solidFill>
                <a:latin typeface="Garamond" panose="02020404030301010803" pitchFamily="18" charset="0"/>
              </a:rPr>
              <a:t>.</a:t>
            </a:r>
          </a:p>
          <a:p>
            <a:pPr marL="457200" lvl="1" indent="0">
              <a:buNone/>
            </a:pPr>
            <a:endParaRPr lang="en-US" sz="3200" dirty="0">
              <a:latin typeface="Garamond" panose="02020404030301010803" pitchFamily="18" charset="0"/>
            </a:endParaRPr>
          </a:p>
        </p:txBody>
      </p:sp>
      <p:sp>
        <p:nvSpPr>
          <p:cNvPr id="15" name="TextBox 14">
            <a:extLst>
              <a:ext uri="{FF2B5EF4-FFF2-40B4-BE49-F238E27FC236}">
                <a16:creationId xmlns:a16="http://schemas.microsoft.com/office/drawing/2014/main" id="{A384E171-2387-48E2-85EA-62BF82E14534}"/>
              </a:ext>
            </a:extLst>
          </p:cNvPr>
          <p:cNvSpPr txBox="1"/>
          <p:nvPr/>
        </p:nvSpPr>
        <p:spPr>
          <a:xfrm>
            <a:off x="481852" y="3726737"/>
            <a:ext cx="5517523" cy="1938992"/>
          </a:xfrm>
          <a:prstGeom prst="rect">
            <a:avLst/>
          </a:prstGeom>
          <a:noFill/>
        </p:spPr>
        <p:txBody>
          <a:bodyPr wrap="square">
            <a:spAutoFit/>
          </a:bodyPr>
          <a:lstStyle/>
          <a:p>
            <a:pPr marL="0" indent="0">
              <a:buNone/>
            </a:pPr>
            <a:r>
              <a:rPr lang="en-US" sz="2400" b="1" dirty="0">
                <a:solidFill>
                  <a:srgbClr val="592A8A"/>
                </a:solidFill>
                <a:latin typeface="Avenir Next LT Pro" panose="020B0504020202020204" pitchFamily="34" charset="0"/>
              </a:rPr>
              <a:t>Before the end of this week, you’ll need to DocuSign </a:t>
            </a:r>
            <a:r>
              <a:rPr lang="en-US" sz="2400" dirty="0">
                <a:latin typeface="Avenir Next LT Pro" panose="020B0504020202020204" pitchFamily="34" charset="0"/>
              </a:rPr>
              <a:t>your acknowledgement of polices and agreement to abide by ECU policies, rules, and regulations (PRRs).</a:t>
            </a:r>
          </a:p>
        </p:txBody>
      </p:sp>
      <p:pic>
        <p:nvPicPr>
          <p:cNvPr id="18" name="Picture 17">
            <a:extLst>
              <a:ext uri="{FF2B5EF4-FFF2-40B4-BE49-F238E27FC236}">
                <a16:creationId xmlns:a16="http://schemas.microsoft.com/office/drawing/2014/main" id="{B72895FF-589C-4C4A-AC88-0225194DF267}"/>
              </a:ext>
            </a:extLst>
          </p:cNvPr>
          <p:cNvPicPr>
            <a:picLocks noChangeAspect="1"/>
          </p:cNvPicPr>
          <p:nvPr/>
        </p:nvPicPr>
        <p:blipFill rotWithShape="1">
          <a:blip r:embed="rId5"/>
          <a:srcRect l="18866" t="10638" r="19587"/>
          <a:stretch/>
        </p:blipFill>
        <p:spPr>
          <a:xfrm>
            <a:off x="6096000" y="1444821"/>
            <a:ext cx="5366923" cy="4220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9844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3921" y="1530895"/>
            <a:ext cx="8344157" cy="3796209"/>
          </a:xfrm>
          <a:solidFill>
            <a:schemeClr val="bg1">
              <a:alpha val="81000"/>
            </a:schemeClr>
          </a:solidFill>
          <a:ln>
            <a:noFill/>
          </a:ln>
          <a:effectLst>
            <a:softEdge rad="152400"/>
          </a:effectLst>
        </p:spPr>
        <p:txBody>
          <a:bodyPr>
            <a:noAutofit/>
          </a:bodyPr>
          <a:lstStyle/>
          <a:p>
            <a:pPr algn="ctr"/>
            <a:r>
              <a:rPr lang="en-US" sz="8800" b="1" dirty="0">
                <a:solidFill>
                  <a:srgbClr val="592A8A"/>
                </a:solidFill>
                <a:latin typeface="Avenir Next LT Pro" panose="020B0504020202020204" pitchFamily="34" charset="0"/>
              </a:rPr>
              <a:t>Our Mission</a:t>
            </a:r>
            <a:br>
              <a:rPr lang="en-US" sz="8800" dirty="0">
                <a:latin typeface="Garamond" panose="02020404030301010803" pitchFamily="18" charset="0"/>
              </a:rPr>
            </a:br>
            <a:r>
              <a:rPr lang="en-US" sz="4400" dirty="0"/>
              <a:t>To be a national model for student success, public service and regional transformation</a:t>
            </a:r>
            <a:endParaRPr lang="en-US" sz="8800" dirty="0">
              <a:latin typeface="Garamond" panose="02020404030301010803" pitchFamily="18" charset="0"/>
            </a:endParaRPr>
          </a:p>
        </p:txBody>
      </p:sp>
    </p:spTree>
    <p:extLst>
      <p:ext uri="{BB962C8B-B14F-4D97-AF65-F5344CB8AC3E}">
        <p14:creationId xmlns:p14="http://schemas.microsoft.com/office/powerpoint/2010/main" val="21203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16EBAA4D-C57A-5D40-A1CB-B887C03A44DF}" vid="{96DA46E8-4385-FB43-A931-99CB931E671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92A8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78B37657B095449C4DC11BB7037FF8" ma:contentTypeVersion="13" ma:contentTypeDescription="Create a new document." ma:contentTypeScope="" ma:versionID="5226c07b81bfb4a7a2782cdf0b45205f">
  <xsd:schema xmlns:xsd="http://www.w3.org/2001/XMLSchema" xmlns:xs="http://www.w3.org/2001/XMLSchema" xmlns:p="http://schemas.microsoft.com/office/2006/metadata/properties" xmlns:ns2="50c137f2-665e-435a-8765-e9718a200e4d" targetNamespace="http://schemas.microsoft.com/office/2006/metadata/properties" ma:root="true" ma:fieldsID="947e6dd0ca7dd7479a49e2f49e767ce8" ns2:_="">
    <xsd:import namespace="50c137f2-665e-435a-8765-e9718a200e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137f2-665e-435a-8765-e9718a200e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30FB1E-5BD5-4DEF-A515-1D24B2212910}">
  <ds:schemaRefs>
    <ds:schemaRef ds:uri="http://schemas.microsoft.com/sharepoint/v3/contenttype/forms"/>
  </ds:schemaRefs>
</ds:datastoreItem>
</file>

<file path=customXml/itemProps2.xml><?xml version="1.0" encoding="utf-8"?>
<ds:datastoreItem xmlns:ds="http://schemas.openxmlformats.org/officeDocument/2006/customXml" ds:itemID="{D5ADFDB0-1369-4264-BE36-70FB3030BBF0}">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50c137f2-665e-435a-8765-e9718a200e4d"/>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4D8EEB7-F816-469D-A7FE-CF99AAA4EB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137f2-665e-435a-8765-e9718a200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Powerpointtemplate_ECU-Wright_building</Template>
  <TotalTime>366</TotalTime>
  <Words>1033</Words>
  <Application>Microsoft Office PowerPoint</Application>
  <PresentationFormat>Widescreen</PresentationFormat>
  <Paragraphs>162</Paragraphs>
  <Slides>29</Slides>
  <Notes>9</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Arial</vt:lpstr>
      <vt:lpstr>Avenir Next LT Pro</vt:lpstr>
      <vt:lpstr>Avenir Next LT Pro Demi</vt:lpstr>
      <vt:lpstr>Calibri</vt:lpstr>
      <vt:lpstr>Calibri Light</vt:lpstr>
      <vt:lpstr>Garamond</vt:lpstr>
      <vt:lpstr>Oswald</vt:lpstr>
      <vt:lpstr>Wingdings</vt:lpstr>
      <vt:lpstr>East Carolina University</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Mission To be a national model for student success, public service and regional transformation</vt:lpstr>
      <vt:lpstr>PowerPoint Presentation</vt:lpstr>
      <vt:lpstr>PowerPoint Presentation</vt:lpstr>
      <vt:lpstr>PowerPoint Presentation</vt:lpstr>
      <vt:lpstr>PowerPoint Presentation</vt:lpstr>
      <vt:lpstr>PowerPoint Presentation</vt:lpstr>
      <vt:lpstr>New Employee Checklist</vt:lpstr>
      <vt:lpstr>Parking &amp; Transportation Services</vt:lpstr>
      <vt:lpstr>Parking &amp; Transportation Services  Permit Pricing &amp; Payment Options</vt:lpstr>
      <vt:lpstr>ECU 1Card</vt:lpstr>
      <vt:lpstr>Information Technology and Computing Services (ITCS)</vt:lpstr>
      <vt:lpstr>Faculty  &amp; Staff Meal Plans</vt:lpstr>
      <vt:lpstr>Education Benefits for Faculty &amp; Staff</vt:lpstr>
      <vt:lpstr>Pirate Perks</vt:lpstr>
      <vt:lpstr>ECU Health &amp; Pharmacy</vt:lpstr>
      <vt:lpstr>Campus Recreation &amp; Wellness</vt:lpstr>
      <vt:lpstr>PowerPoint Presentation</vt:lpstr>
      <vt:lpstr>New Employee Website</vt:lpstr>
      <vt:lpstr>PowerPoint Presentation</vt:lpstr>
      <vt:lpstr>PowerPoint Presentation</vt:lpstr>
      <vt:lpstr>Welcome aboard, Pirates!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Brandon</dc:creator>
  <cp:lastModifiedBy>Weatherly, Rob</cp:lastModifiedBy>
  <cp:revision>3</cp:revision>
  <dcterms:created xsi:type="dcterms:W3CDTF">2017-09-21T17:37:31Z</dcterms:created>
  <dcterms:modified xsi:type="dcterms:W3CDTF">2022-08-05T20:02:24Z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0x0101006F78B37657B095449C4DC11BB7037FF8</vt:lpwstr>
  </property>
</Properties>
</file>